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3"/>
  </p:notesMasterIdLst>
  <p:sldIdLst>
    <p:sldId id="256" r:id="rId5"/>
    <p:sldId id="348" r:id="rId6"/>
    <p:sldId id="268" r:id="rId7"/>
    <p:sldId id="257" r:id="rId8"/>
    <p:sldId id="345" r:id="rId9"/>
    <p:sldId id="346" r:id="rId10"/>
    <p:sldId id="347" r:id="rId11"/>
    <p:sldId id="349" r:id="rId12"/>
    <p:sldId id="259" r:id="rId13"/>
    <p:sldId id="351" r:id="rId14"/>
    <p:sldId id="269" r:id="rId15"/>
    <p:sldId id="311" r:id="rId16"/>
    <p:sldId id="261" r:id="rId17"/>
    <p:sldId id="299" r:id="rId18"/>
    <p:sldId id="262" r:id="rId19"/>
    <p:sldId id="265" r:id="rId20"/>
    <p:sldId id="263" r:id="rId21"/>
    <p:sldId id="266" r:id="rId22"/>
    <p:sldId id="264" r:id="rId23"/>
    <p:sldId id="316" r:id="rId24"/>
    <p:sldId id="317" r:id="rId25"/>
    <p:sldId id="318" r:id="rId26"/>
    <p:sldId id="319" r:id="rId27"/>
    <p:sldId id="325" r:id="rId28"/>
    <p:sldId id="352" r:id="rId29"/>
    <p:sldId id="353" r:id="rId30"/>
    <p:sldId id="326" r:id="rId31"/>
    <p:sldId id="330" r:id="rId32"/>
    <p:sldId id="331" r:id="rId33"/>
    <p:sldId id="332" r:id="rId34"/>
    <p:sldId id="333" r:id="rId35"/>
    <p:sldId id="334" r:id="rId36"/>
    <p:sldId id="335" r:id="rId37"/>
    <p:sldId id="328" r:id="rId38"/>
    <p:sldId id="357" r:id="rId39"/>
    <p:sldId id="356" r:id="rId40"/>
    <p:sldId id="358" r:id="rId41"/>
    <p:sldId id="359" r:id="rId42"/>
    <p:sldId id="360" r:id="rId43"/>
    <p:sldId id="361" r:id="rId44"/>
    <p:sldId id="362" r:id="rId45"/>
    <p:sldId id="363" r:id="rId46"/>
    <p:sldId id="364" r:id="rId47"/>
    <p:sldId id="365" r:id="rId48"/>
    <p:sldId id="366" r:id="rId49"/>
    <p:sldId id="367" r:id="rId50"/>
    <p:sldId id="369" r:id="rId51"/>
    <p:sldId id="370" r:id="rId52"/>
    <p:sldId id="371" r:id="rId53"/>
    <p:sldId id="372" r:id="rId54"/>
    <p:sldId id="374" r:id="rId55"/>
    <p:sldId id="373" r:id="rId56"/>
    <p:sldId id="375" r:id="rId57"/>
    <p:sldId id="376" r:id="rId58"/>
    <p:sldId id="377" r:id="rId59"/>
    <p:sldId id="383" r:id="rId60"/>
    <p:sldId id="380" r:id="rId61"/>
    <p:sldId id="3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24"/>
    <p:restoredTop sz="89623" autoAdjust="0"/>
  </p:normalViewPr>
  <p:slideViewPr>
    <p:cSldViewPr snapToGrid="0" snapToObjects="1">
      <p:cViewPr varScale="1">
        <p:scale>
          <a:sx n="84" d="100"/>
          <a:sy n="84" d="100"/>
        </p:scale>
        <p:origin x="11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5FEC85-D7DE-5D4D-A8D3-0B215D9630FF}"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AC55A-DD6B-D342-8FF7-A1B965BC09FA}" type="slidenum">
              <a:rPr lang="en-US" smtClean="0"/>
              <a:t>‹#›</a:t>
            </a:fld>
            <a:endParaRPr lang="en-US"/>
          </a:p>
        </p:txBody>
      </p:sp>
    </p:spTree>
    <p:extLst>
      <p:ext uri="{BB962C8B-B14F-4D97-AF65-F5344CB8AC3E}">
        <p14:creationId xmlns:p14="http://schemas.microsoft.com/office/powerpoint/2010/main" val="415337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AC55A-DD6B-D342-8FF7-A1B965BC09FA}" type="slidenum">
              <a:rPr lang="en-US" smtClean="0"/>
              <a:t>9</a:t>
            </a:fld>
            <a:endParaRPr lang="en-US"/>
          </a:p>
        </p:txBody>
      </p:sp>
    </p:spTree>
    <p:extLst>
      <p:ext uri="{BB962C8B-B14F-4D97-AF65-F5344CB8AC3E}">
        <p14:creationId xmlns:p14="http://schemas.microsoft.com/office/powerpoint/2010/main" val="238954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 = Classical Cryptanalysis</a:t>
            </a:r>
            <a:br>
              <a:rPr lang="en-US" dirty="0"/>
            </a:br>
            <a:r>
              <a:rPr lang="en-US" dirty="0"/>
              <a:t>STA</a:t>
            </a:r>
            <a:r>
              <a:rPr lang="en-US" baseline="0" dirty="0"/>
              <a:t> = Static Timing Attack</a:t>
            </a:r>
            <a:br>
              <a:rPr lang="en-US" baseline="0" dirty="0"/>
            </a:br>
            <a:r>
              <a:rPr lang="en-US" baseline="0" dirty="0"/>
              <a:t>FA = Fault Attack</a:t>
            </a:r>
            <a:br>
              <a:rPr lang="en-US" baseline="0" dirty="0"/>
            </a:br>
            <a:r>
              <a:rPr lang="en-US" baseline="0" dirty="0"/>
              <a:t>SPA = Simple Power Analysis</a:t>
            </a:r>
            <a:br>
              <a:rPr lang="en-US" baseline="0" dirty="0"/>
            </a:br>
            <a:r>
              <a:rPr lang="en-US" baseline="0" dirty="0"/>
              <a:t>APA = Advanced (Correlation/Differential) Power Analysis</a:t>
            </a:r>
            <a:br>
              <a:rPr lang="en-US" baseline="0" dirty="0"/>
            </a:br>
            <a:r>
              <a:rPr lang="en-US" baseline="0" dirty="0"/>
              <a:t>EM = Electromagnetic Attack</a:t>
            </a:r>
            <a:br>
              <a:rPr lang="en-US" baseline="0" dirty="0"/>
            </a:br>
            <a:r>
              <a:rPr lang="en-US" baseline="0" dirty="0"/>
              <a:t>TA = Template Attack</a:t>
            </a:r>
            <a:br>
              <a:rPr lang="en-US" baseline="0" dirty="0"/>
            </a:br>
            <a:r>
              <a:rPr lang="en-US" baseline="0" dirty="0"/>
              <a:t>CB = Cold-Boot Attack</a:t>
            </a:r>
            <a:br>
              <a:rPr lang="en-US" baseline="0" dirty="0"/>
            </a:br>
            <a:r>
              <a:rPr lang="en-US" baseline="0" dirty="0"/>
              <a:t>CM = Countermeasures exist</a:t>
            </a:r>
            <a:endParaRPr lang="en-US" dirty="0"/>
          </a:p>
        </p:txBody>
      </p:sp>
      <p:sp>
        <p:nvSpPr>
          <p:cNvPr id="4" name="Slide Number Placeholder 3"/>
          <p:cNvSpPr>
            <a:spLocks noGrp="1"/>
          </p:cNvSpPr>
          <p:nvPr>
            <p:ph type="sldNum" sz="quarter" idx="10"/>
          </p:nvPr>
        </p:nvSpPr>
        <p:spPr/>
        <p:txBody>
          <a:bodyPr/>
          <a:lstStyle/>
          <a:p>
            <a:fld id="{056AC55A-DD6B-D342-8FF7-A1B965BC09FA}" type="slidenum">
              <a:rPr lang="en-US" smtClean="0"/>
              <a:t>50</a:t>
            </a:fld>
            <a:endParaRPr lang="en-US"/>
          </a:p>
        </p:txBody>
      </p:sp>
    </p:spTree>
    <p:extLst>
      <p:ext uri="{BB962C8B-B14F-4D97-AF65-F5344CB8AC3E}">
        <p14:creationId xmlns:p14="http://schemas.microsoft.com/office/powerpoint/2010/main" val="112815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CC = Classical Cryptanalysis</a:t>
            </a:r>
            <a:br>
              <a:rPr lang="en-US" dirty="0"/>
            </a:br>
            <a:r>
              <a:rPr lang="en-US" dirty="0"/>
              <a:t>STA</a:t>
            </a:r>
            <a:r>
              <a:rPr lang="en-US" baseline="0" dirty="0"/>
              <a:t> = Static Timing Attack</a:t>
            </a:r>
            <a:br>
              <a:rPr lang="en-US" baseline="0" dirty="0"/>
            </a:br>
            <a:r>
              <a:rPr lang="en-US" baseline="0" dirty="0"/>
              <a:t>FA = Fault Attack</a:t>
            </a:r>
            <a:br>
              <a:rPr lang="en-US" baseline="0" dirty="0"/>
            </a:br>
            <a:r>
              <a:rPr lang="en-US" baseline="0" dirty="0"/>
              <a:t>SPA = Simple Power Analysis</a:t>
            </a:r>
            <a:br>
              <a:rPr lang="en-US" baseline="0" dirty="0"/>
            </a:br>
            <a:r>
              <a:rPr lang="en-US" baseline="0" dirty="0"/>
              <a:t>APA = Advanced (Correlation/Differential) Power Analysis</a:t>
            </a:r>
            <a:br>
              <a:rPr lang="en-US" baseline="0" dirty="0"/>
            </a:br>
            <a:r>
              <a:rPr lang="en-US" baseline="0" dirty="0"/>
              <a:t>EM = Electromagnetic Attack</a:t>
            </a:r>
            <a:br>
              <a:rPr lang="en-US" baseline="0" dirty="0"/>
            </a:br>
            <a:r>
              <a:rPr lang="en-US" baseline="0" dirty="0"/>
              <a:t>TA = Template Attack</a:t>
            </a:r>
            <a:br>
              <a:rPr lang="en-US" baseline="0" dirty="0"/>
            </a:br>
            <a:r>
              <a:rPr lang="en-US" baseline="0" dirty="0"/>
              <a:t>CB = Cold-Boot Attack</a:t>
            </a:r>
            <a:br>
              <a:rPr lang="en-US" baseline="0" dirty="0"/>
            </a:br>
            <a:r>
              <a:rPr lang="en-US" baseline="0" dirty="0"/>
              <a:t>CM = Countermeasures exist</a:t>
            </a:r>
            <a:endParaRPr lang="en-US" dirty="0"/>
          </a:p>
        </p:txBody>
      </p:sp>
      <p:sp>
        <p:nvSpPr>
          <p:cNvPr id="4" name="Slide Number Placeholder 3"/>
          <p:cNvSpPr>
            <a:spLocks noGrp="1"/>
          </p:cNvSpPr>
          <p:nvPr>
            <p:ph type="sldNum" sz="quarter" idx="10"/>
          </p:nvPr>
        </p:nvSpPr>
        <p:spPr/>
        <p:txBody>
          <a:bodyPr/>
          <a:lstStyle/>
          <a:p>
            <a:fld id="{056AC55A-DD6B-D342-8FF7-A1B965BC09FA}" type="slidenum">
              <a:rPr lang="en-US" smtClean="0"/>
              <a:t>51</a:t>
            </a:fld>
            <a:endParaRPr lang="en-US"/>
          </a:p>
        </p:txBody>
      </p:sp>
    </p:spTree>
    <p:extLst>
      <p:ext uri="{BB962C8B-B14F-4D97-AF65-F5344CB8AC3E}">
        <p14:creationId xmlns:p14="http://schemas.microsoft.com/office/powerpoint/2010/main" val="2458891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Parameter for BIKE to decode better: larger keys, less empirically efficient decoder, and/or infinite # </a:t>
            </a:r>
            <a:r>
              <a:rPr lang="en-US"/>
              <a:t>of iterations</a:t>
            </a:r>
          </a:p>
        </p:txBody>
      </p:sp>
      <p:sp>
        <p:nvSpPr>
          <p:cNvPr id="4" name="Slide Number Placeholder 3"/>
          <p:cNvSpPr>
            <a:spLocks noGrp="1"/>
          </p:cNvSpPr>
          <p:nvPr>
            <p:ph type="sldNum" sz="quarter" idx="10"/>
          </p:nvPr>
        </p:nvSpPr>
        <p:spPr/>
        <p:txBody>
          <a:bodyPr/>
          <a:lstStyle/>
          <a:p>
            <a:fld id="{056AC55A-DD6B-D342-8FF7-A1B965BC09FA}" type="slidenum">
              <a:rPr lang="en-US" smtClean="0"/>
              <a:t>52</a:t>
            </a:fld>
            <a:endParaRPr lang="en-US"/>
          </a:p>
        </p:txBody>
      </p:sp>
    </p:spTree>
    <p:extLst>
      <p:ext uri="{BB962C8B-B14F-4D97-AF65-F5344CB8AC3E}">
        <p14:creationId xmlns:p14="http://schemas.microsoft.com/office/powerpoint/2010/main" val="634547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AC55A-DD6B-D342-8FF7-A1B965BC09FA}" type="slidenum">
              <a:rPr lang="en-US" smtClean="0"/>
              <a:t>55</a:t>
            </a:fld>
            <a:endParaRPr lang="en-US"/>
          </a:p>
        </p:txBody>
      </p:sp>
    </p:spTree>
    <p:extLst>
      <p:ext uri="{BB962C8B-B14F-4D97-AF65-F5344CB8AC3E}">
        <p14:creationId xmlns:p14="http://schemas.microsoft.com/office/powerpoint/2010/main" val="50390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60D05-3962-CB42-906E-4EC7A66C09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B185D7-B6BE-0C4B-A019-92ADD41B8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8A1208-C825-1047-BD45-AD4914A14EBB}"/>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5" name="Footer Placeholder 4">
            <a:extLst>
              <a:ext uri="{FF2B5EF4-FFF2-40B4-BE49-F238E27FC236}">
                <a16:creationId xmlns:a16="http://schemas.microsoft.com/office/drawing/2014/main" id="{3189B1B8-F8CF-0B4B-9426-8A438A4FA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8B967-22FA-C148-AA5A-FE622CD9E686}"/>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388747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7A18-51A8-D644-98DE-98EEBD5D84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874DA-CCC5-0040-A566-1CAB823FC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81F36-C008-014D-9530-ED3240A055ED}"/>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5" name="Footer Placeholder 4">
            <a:extLst>
              <a:ext uri="{FF2B5EF4-FFF2-40B4-BE49-F238E27FC236}">
                <a16:creationId xmlns:a16="http://schemas.microsoft.com/office/drawing/2014/main" id="{75D2BDC7-0BC8-5442-9522-48811F8888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C7C39-6D9E-6945-ACCF-93A683A1C231}"/>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230145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77F6D-DF60-EF4F-BDB2-F4077B1582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A88B7-CB1A-6145-B38E-F8839A902E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CC646-4AA1-3744-B719-1E09EA487A51}"/>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5" name="Footer Placeholder 4">
            <a:extLst>
              <a:ext uri="{FF2B5EF4-FFF2-40B4-BE49-F238E27FC236}">
                <a16:creationId xmlns:a16="http://schemas.microsoft.com/office/drawing/2014/main" id="{0D8720AA-9FB1-EE42-A336-241A69351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E452-CF38-6948-962C-1B7668807214}"/>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83433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D3987-5502-DA43-85AB-3B0023C0A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072462-0A9D-EA45-94F4-131B1178B0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CA2AC-BC83-8441-892F-A3847911695B}"/>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5" name="Footer Placeholder 4">
            <a:extLst>
              <a:ext uri="{FF2B5EF4-FFF2-40B4-BE49-F238E27FC236}">
                <a16:creationId xmlns:a16="http://schemas.microsoft.com/office/drawing/2014/main" id="{D96DC043-0A2C-8B4C-977C-A612F0469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BEDFD-6157-0548-94EC-72B05EFF50C8}"/>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247974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C7F55-9E3E-8E47-8D11-02695F0003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B5C645-2B0D-FE44-8003-E2F3D8C17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0D4B02-7C4A-1244-9F36-B6FDA1D35FED}"/>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5" name="Footer Placeholder 4">
            <a:extLst>
              <a:ext uri="{FF2B5EF4-FFF2-40B4-BE49-F238E27FC236}">
                <a16:creationId xmlns:a16="http://schemas.microsoft.com/office/drawing/2014/main" id="{D09C37F5-23DA-3845-9A8A-C3A444233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90C6D3-7993-FC43-88A6-C26E5BACFC96}"/>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560348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C9D2-ACB5-3947-815C-EF073F665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C2431-5A17-0740-94BF-EC16C04090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84AEB2-4C8D-0745-A8A2-14F86F076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6C67F-2DFC-BD4B-BC15-88E429B7F8DF}"/>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6" name="Footer Placeholder 5">
            <a:extLst>
              <a:ext uri="{FF2B5EF4-FFF2-40B4-BE49-F238E27FC236}">
                <a16:creationId xmlns:a16="http://schemas.microsoft.com/office/drawing/2014/main" id="{1F0592C7-2AA5-7F4E-9CAF-20F7A3596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F68F4D-EB13-514E-8397-AB99C9D4B9D4}"/>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3701370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7A4D-1368-0541-B687-114EF1778D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94E4C-86F9-484A-8214-C4A10B407E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425BD1-E1F9-FE4A-B80E-3FE6CE9213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8B962C-C03B-AA44-9513-59BEA6D696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FDBBF-DBEF-0947-8C38-BDB2177F0F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F2709C-ECBE-4348-BF6F-118813BE3ADD}"/>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8" name="Footer Placeholder 7">
            <a:extLst>
              <a:ext uri="{FF2B5EF4-FFF2-40B4-BE49-F238E27FC236}">
                <a16:creationId xmlns:a16="http://schemas.microsoft.com/office/drawing/2014/main" id="{73567EA4-B6D8-5542-B528-8CF9CA66A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41B8BD-820C-E040-BFEF-D78C79FCF3CC}"/>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1275014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833A-1083-CF4D-9C4D-B62BDE782E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17E3E8-A5C7-E740-8E04-010676989864}"/>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4" name="Footer Placeholder 3">
            <a:extLst>
              <a:ext uri="{FF2B5EF4-FFF2-40B4-BE49-F238E27FC236}">
                <a16:creationId xmlns:a16="http://schemas.microsoft.com/office/drawing/2014/main" id="{3C108E6E-5AF1-914A-8E23-BEC158D2A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37BFF-B399-B64A-8ED4-C0693E85EB6A}"/>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269025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0FD412-8A8C-E647-B419-FFF8D9FAA347}"/>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3" name="Footer Placeholder 2">
            <a:extLst>
              <a:ext uri="{FF2B5EF4-FFF2-40B4-BE49-F238E27FC236}">
                <a16:creationId xmlns:a16="http://schemas.microsoft.com/office/drawing/2014/main" id="{F7DF8AD7-D9DE-6144-B1B7-13FF67819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77B25-F623-C947-81F4-56F68ABBA02D}"/>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3294353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2B405-98D0-9540-A460-C034C4828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2286E5-96A3-A24B-A4A5-DAE0D9ADE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3903F0-2EC2-0649-A350-D701F1A7C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2CF357-9679-0C4C-80F4-F91F34359C75}"/>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6" name="Footer Placeholder 5">
            <a:extLst>
              <a:ext uri="{FF2B5EF4-FFF2-40B4-BE49-F238E27FC236}">
                <a16:creationId xmlns:a16="http://schemas.microsoft.com/office/drawing/2014/main" id="{CFB4BF29-5163-504A-86A6-50E06F938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C3E63-77AC-C24E-AA5E-E60B610BBB0D}"/>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77485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3DEA1-2C56-5A4D-9A1A-541E4BA52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E0A696-BEC2-1744-A89E-9A0DBA862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1754B-F782-FB4C-A8EE-556964688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9A5967-3B78-2E45-A22D-9A46D2BE2D52}"/>
              </a:ext>
            </a:extLst>
          </p:cNvPr>
          <p:cNvSpPr>
            <a:spLocks noGrp="1"/>
          </p:cNvSpPr>
          <p:nvPr>
            <p:ph type="dt" sz="half" idx="10"/>
          </p:nvPr>
        </p:nvSpPr>
        <p:spPr/>
        <p:txBody>
          <a:bodyPr/>
          <a:lstStyle/>
          <a:p>
            <a:fld id="{F9BCB6CB-95A1-7641-82B9-36B1FE465B85}" type="datetimeFigureOut">
              <a:rPr lang="en-US" smtClean="0"/>
              <a:t>11/13/2024</a:t>
            </a:fld>
            <a:endParaRPr lang="en-US"/>
          </a:p>
        </p:txBody>
      </p:sp>
      <p:sp>
        <p:nvSpPr>
          <p:cNvPr id="6" name="Footer Placeholder 5">
            <a:extLst>
              <a:ext uri="{FF2B5EF4-FFF2-40B4-BE49-F238E27FC236}">
                <a16:creationId xmlns:a16="http://schemas.microsoft.com/office/drawing/2014/main" id="{716451C3-F235-1B45-8BB6-C04418E18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74A5A-D77E-D64A-A102-5382F6B4E4EA}"/>
              </a:ext>
            </a:extLst>
          </p:cNvPr>
          <p:cNvSpPr>
            <a:spLocks noGrp="1"/>
          </p:cNvSpPr>
          <p:nvPr>
            <p:ph type="sldNum" sz="quarter" idx="12"/>
          </p:nvPr>
        </p:nvSpPr>
        <p:spPr/>
        <p:txBody>
          <a:bodyPr/>
          <a:lstStyle/>
          <a:p>
            <a:fld id="{0B435BB1-8296-E449-8984-9F99E14A9B7F}" type="slidenum">
              <a:rPr lang="en-US" smtClean="0"/>
              <a:t>‹#›</a:t>
            </a:fld>
            <a:endParaRPr lang="en-US"/>
          </a:p>
        </p:txBody>
      </p:sp>
    </p:spTree>
    <p:extLst>
      <p:ext uri="{BB962C8B-B14F-4D97-AF65-F5344CB8AC3E}">
        <p14:creationId xmlns:p14="http://schemas.microsoft.com/office/powerpoint/2010/main" val="151325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884AD-1801-AB44-9FCB-10B908819C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BE222E-94ED-2340-BE6A-05BFC0336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4A962-1AD3-6C4F-86E4-AF9F7CC20B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CB6CB-95A1-7641-82B9-36B1FE465B85}" type="datetimeFigureOut">
              <a:rPr lang="en-US" smtClean="0"/>
              <a:t>11/13/2024</a:t>
            </a:fld>
            <a:endParaRPr lang="en-US"/>
          </a:p>
        </p:txBody>
      </p:sp>
      <p:sp>
        <p:nvSpPr>
          <p:cNvPr id="5" name="Footer Placeholder 4">
            <a:extLst>
              <a:ext uri="{FF2B5EF4-FFF2-40B4-BE49-F238E27FC236}">
                <a16:creationId xmlns:a16="http://schemas.microsoft.com/office/drawing/2014/main" id="{74E3243A-3837-D247-B407-A3209A97F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F219D9-82DC-B14B-9DE5-360C748BA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435BB1-8296-E449-8984-9F99E14A9B7F}" type="slidenum">
              <a:rPr lang="en-US" smtClean="0"/>
              <a:t>‹#›</a:t>
            </a:fld>
            <a:endParaRPr lang="en-US"/>
          </a:p>
        </p:txBody>
      </p:sp>
    </p:spTree>
    <p:extLst>
      <p:ext uri="{BB962C8B-B14F-4D97-AF65-F5344CB8AC3E}">
        <p14:creationId xmlns:p14="http://schemas.microsoft.com/office/powerpoint/2010/main" val="2075695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0F3A-24B3-6C4B-80D8-C9795FB4BC49}"/>
              </a:ext>
            </a:extLst>
          </p:cNvPr>
          <p:cNvSpPr>
            <a:spLocks noGrp="1"/>
          </p:cNvSpPr>
          <p:nvPr>
            <p:ph type="ctrTitle"/>
          </p:nvPr>
        </p:nvSpPr>
        <p:spPr/>
        <p:txBody>
          <a:bodyPr/>
          <a:lstStyle/>
          <a:p>
            <a:r>
              <a:rPr lang="en-US" dirty="0"/>
              <a:t>Passing the final checkpoint!</a:t>
            </a:r>
            <a:br>
              <a:rPr lang="en-US" dirty="0"/>
            </a:br>
            <a:r>
              <a:rPr lang="en-US" dirty="0"/>
              <a:t>NIST PQC 3</a:t>
            </a:r>
            <a:r>
              <a:rPr lang="en-US" baseline="30000" dirty="0"/>
              <a:t>rd</a:t>
            </a:r>
            <a:r>
              <a:rPr lang="en-US" dirty="0"/>
              <a:t> round begins</a:t>
            </a:r>
          </a:p>
        </p:txBody>
      </p:sp>
      <p:sp>
        <p:nvSpPr>
          <p:cNvPr id="3" name="Subtitle 2">
            <a:extLst>
              <a:ext uri="{FF2B5EF4-FFF2-40B4-BE49-F238E27FC236}">
                <a16:creationId xmlns:a16="http://schemas.microsoft.com/office/drawing/2014/main" id="{EC03EFE3-069C-134B-8924-AAFF0A1732D7}"/>
              </a:ext>
            </a:extLst>
          </p:cNvPr>
          <p:cNvSpPr>
            <a:spLocks noGrp="1"/>
          </p:cNvSpPr>
          <p:nvPr>
            <p:ph type="subTitle" idx="1"/>
          </p:nvPr>
        </p:nvSpPr>
        <p:spPr>
          <a:xfrm>
            <a:off x="1524000" y="3602037"/>
            <a:ext cx="9144000" cy="2201603"/>
          </a:xfrm>
        </p:spPr>
        <p:txBody>
          <a:bodyPr>
            <a:normAutofit/>
          </a:bodyPr>
          <a:lstStyle/>
          <a:p>
            <a:endParaRPr lang="en-US" dirty="0"/>
          </a:p>
          <a:p>
            <a:r>
              <a:rPr lang="en-US" dirty="0"/>
              <a:t>Daniel Apon</a:t>
            </a:r>
            <a:br>
              <a:rPr lang="en-US" dirty="0"/>
            </a:br>
            <a:br>
              <a:rPr lang="en-US" dirty="0"/>
            </a:br>
            <a:r>
              <a:rPr lang="en-US" dirty="0"/>
              <a:t>National Institute of Standards and Technology</a:t>
            </a:r>
            <a:br>
              <a:rPr lang="en-US" dirty="0"/>
            </a:br>
            <a:br>
              <a:rPr lang="en-US" dirty="0"/>
            </a:br>
            <a:r>
              <a:rPr lang="en-US" dirty="0"/>
              <a:t>daniel.apon@nist.gov</a:t>
            </a:r>
          </a:p>
        </p:txBody>
      </p:sp>
    </p:spTree>
    <p:extLst>
      <p:ext uri="{BB962C8B-B14F-4D97-AF65-F5344CB8AC3E}">
        <p14:creationId xmlns:p14="http://schemas.microsoft.com/office/powerpoint/2010/main" val="1525878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of 2</a:t>
            </a:r>
            <a:r>
              <a:rPr lang="en-US" baseline="30000" dirty="0"/>
              <a:t>nd</a:t>
            </a:r>
            <a:r>
              <a:rPr lang="en-US" dirty="0"/>
              <a:t> Round Candidates</a:t>
            </a:r>
          </a:p>
        </p:txBody>
      </p:sp>
      <p:sp>
        <p:nvSpPr>
          <p:cNvPr id="3" name="Text Placeholder 2"/>
          <p:cNvSpPr>
            <a:spLocks noGrp="1"/>
          </p:cNvSpPr>
          <p:nvPr>
            <p:ph type="body" idx="1"/>
          </p:nvPr>
        </p:nvSpPr>
        <p:spPr/>
        <p:txBody>
          <a:bodyPr/>
          <a:lstStyle/>
          <a:p>
            <a:r>
              <a:rPr lang="en-US" dirty="0"/>
              <a:t>Focusing on the “lattice-like” schemes (time constraints)</a:t>
            </a:r>
          </a:p>
        </p:txBody>
      </p:sp>
    </p:spTree>
    <p:extLst>
      <p:ext uri="{BB962C8B-B14F-4D97-AF65-F5344CB8AC3E}">
        <p14:creationId xmlns:p14="http://schemas.microsoft.com/office/powerpoint/2010/main" val="10992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47881-1B60-4C74-8AB6-D3FA4EFB4798}"/>
              </a:ext>
            </a:extLst>
          </p:cNvPr>
          <p:cNvSpPr>
            <a:spLocks noGrp="1"/>
          </p:cNvSpPr>
          <p:nvPr>
            <p:ph type="title"/>
          </p:nvPr>
        </p:nvSpPr>
        <p:spPr/>
        <p:txBody>
          <a:bodyPr/>
          <a:lstStyle/>
          <a:p>
            <a:r>
              <a:rPr lang="en-US" dirty="0"/>
              <a:t>PKE/KEM constructions</a:t>
            </a:r>
          </a:p>
        </p:txBody>
      </p:sp>
      <p:sp>
        <p:nvSpPr>
          <p:cNvPr id="3" name="Content Placeholder 2">
            <a:extLst>
              <a:ext uri="{FF2B5EF4-FFF2-40B4-BE49-F238E27FC236}">
                <a16:creationId xmlns:a16="http://schemas.microsoft.com/office/drawing/2014/main" id="{F1990EAB-3FBD-4CED-A723-14B7D25C31E0}"/>
              </a:ext>
            </a:extLst>
          </p:cNvPr>
          <p:cNvSpPr>
            <a:spLocks noGrp="1"/>
          </p:cNvSpPr>
          <p:nvPr>
            <p:ph idx="1"/>
          </p:nvPr>
        </p:nvSpPr>
        <p:spPr>
          <a:xfrm>
            <a:off x="838200" y="1825625"/>
            <a:ext cx="10515600" cy="4351338"/>
          </a:xfrm>
        </p:spPr>
        <p:txBody>
          <a:bodyPr/>
          <a:lstStyle/>
          <a:p>
            <a:r>
              <a:rPr lang="en-US" dirty="0"/>
              <a:t>Broadly LWE-like</a:t>
            </a:r>
          </a:p>
          <a:p>
            <a:pPr lvl="1"/>
            <a:r>
              <a:rPr lang="en-US" dirty="0"/>
              <a:t>Product LWE </a:t>
            </a:r>
          </a:p>
          <a:p>
            <a:pPr lvl="2"/>
            <a:r>
              <a:rPr lang="en-US" dirty="0"/>
              <a:t>Main Variant (Frodo, </a:t>
            </a:r>
            <a:r>
              <a:rPr lang="en-US" dirty="0" err="1"/>
              <a:t>Kyber</a:t>
            </a:r>
            <a:r>
              <a:rPr lang="en-US" dirty="0"/>
              <a:t>, Saber, Three-Bears, LAC, </a:t>
            </a:r>
            <a:r>
              <a:rPr lang="en-US" dirty="0" err="1"/>
              <a:t>NewHope</a:t>
            </a:r>
            <a:r>
              <a:rPr lang="en-US" dirty="0"/>
              <a:t>, Round5, NTRU-</a:t>
            </a:r>
            <a:r>
              <a:rPr lang="en-US" dirty="0" err="1"/>
              <a:t>LPRime</a:t>
            </a:r>
            <a:r>
              <a:rPr lang="en-US" dirty="0"/>
              <a:t>, HQC, RQC)</a:t>
            </a:r>
          </a:p>
          <a:p>
            <a:pPr lvl="2"/>
            <a:r>
              <a:rPr lang="en-US" dirty="0"/>
              <a:t>Ouroboros variant (BIKE-3, ROLLO-III)</a:t>
            </a:r>
          </a:p>
          <a:p>
            <a:pPr lvl="2"/>
            <a:endParaRPr lang="en-US" dirty="0"/>
          </a:p>
          <a:p>
            <a:pPr lvl="1"/>
            <a:r>
              <a:rPr lang="en-US" dirty="0"/>
              <a:t>Quotient LWE (NTRU, </a:t>
            </a:r>
            <a:r>
              <a:rPr lang="en-US" dirty="0" err="1"/>
              <a:t>sNTRUprime</a:t>
            </a:r>
            <a:r>
              <a:rPr lang="en-US" dirty="0"/>
              <a:t>, BIKE-1/2 ,</a:t>
            </a:r>
            <a:r>
              <a:rPr lang="en-US" dirty="0" err="1"/>
              <a:t>LEDAcrypt</a:t>
            </a:r>
            <a:r>
              <a:rPr lang="en-US" dirty="0"/>
              <a:t>, ROLLO-I/II)</a:t>
            </a:r>
          </a:p>
          <a:p>
            <a:pPr lvl="1"/>
            <a:endParaRPr lang="en-US" dirty="0"/>
          </a:p>
          <a:p>
            <a:r>
              <a:rPr lang="en-US" dirty="0"/>
              <a:t>Other</a:t>
            </a:r>
          </a:p>
          <a:p>
            <a:pPr lvl="1"/>
            <a:r>
              <a:rPr lang="en-US" dirty="0" err="1"/>
              <a:t>Goppa</a:t>
            </a:r>
            <a:r>
              <a:rPr lang="en-US" dirty="0"/>
              <a:t> codes (Classic </a:t>
            </a:r>
            <a:r>
              <a:rPr lang="en-US" dirty="0" err="1"/>
              <a:t>McEliece</a:t>
            </a:r>
            <a:r>
              <a:rPr lang="en-US" dirty="0"/>
              <a:t>, </a:t>
            </a:r>
            <a:r>
              <a:rPr lang="en-US" strike="sngStrike" dirty="0"/>
              <a:t>NTS-KEM</a:t>
            </a:r>
            <a:r>
              <a:rPr lang="en-US" dirty="0"/>
              <a:t>)</a:t>
            </a:r>
          </a:p>
          <a:p>
            <a:pPr lvl="1"/>
            <a:r>
              <a:rPr lang="en-US" dirty="0"/>
              <a:t>Isogenies (SIKE)</a:t>
            </a:r>
          </a:p>
          <a:p>
            <a:pPr lvl="1"/>
            <a:endParaRPr lang="en-US" dirty="0"/>
          </a:p>
          <a:p>
            <a:pPr lvl="1"/>
            <a:endParaRPr lang="en-US" dirty="0"/>
          </a:p>
        </p:txBody>
      </p:sp>
    </p:spTree>
    <p:extLst>
      <p:ext uri="{BB962C8B-B14F-4D97-AF65-F5344CB8AC3E}">
        <p14:creationId xmlns:p14="http://schemas.microsoft.com/office/powerpoint/2010/main" val="412593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A5C73E-77CE-41B7-978E-D8B94FED529B}"/>
              </a:ext>
            </a:extLst>
          </p:cNvPr>
          <p:cNvSpPr>
            <a:spLocks noGrp="1"/>
          </p:cNvSpPr>
          <p:nvPr>
            <p:ph type="title"/>
          </p:nvPr>
        </p:nvSpPr>
        <p:spPr/>
        <p:txBody>
          <a:bodyPr/>
          <a:lstStyle/>
          <a:p>
            <a:r>
              <a:rPr lang="en-US" dirty="0"/>
              <a:t>Product LWE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97E69CB-2B84-4E25-96B0-093AD039B7AE}"/>
                  </a:ext>
                </a:extLst>
              </p:cNvPr>
              <p:cNvSpPr>
                <a:spLocks noGrp="1"/>
              </p:cNvSpPr>
              <p:nvPr>
                <p:ph sz="half" idx="1"/>
              </p:nvPr>
            </p:nvSpPr>
            <p:spPr/>
            <p:txBody>
              <a:bodyPr>
                <a:normAutofit fontScale="55000" lnSpcReduction="20000"/>
              </a:bodyPr>
              <a:lstStyle/>
              <a:p>
                <a:pPr marL="0" indent="0">
                  <a:buNone/>
                </a:pPr>
                <a:r>
                  <a:rPr lang="en-US" b="1" u="sng" dirty="0"/>
                  <a:t>KeyGen:</a:t>
                </a:r>
                <a:r>
                  <a:rPr lang="en-US" dirty="0"/>
                  <a:t> </a:t>
                </a:r>
              </a:p>
              <a:p>
                <a:r>
                  <a:rPr lang="en-US" dirty="0"/>
                  <a:t>Generate random matrix/module/polynomial: </a:t>
                </a:r>
                <a14:m>
                  <m:oMath xmlns:m="http://schemas.openxmlformats.org/officeDocument/2006/math">
                    <m:r>
                      <a:rPr lang="en-US" b="1" i="1" dirty="0" smtClean="0">
                        <a:solidFill>
                          <a:srgbClr val="FF0000"/>
                        </a:solidFill>
                        <a:latin typeface="Cambria Math" panose="02040503050406030204" pitchFamily="18" charset="0"/>
                      </a:rPr>
                      <m:t>𝑨</m:t>
                    </m:r>
                  </m:oMath>
                </a14:m>
                <a:r>
                  <a:rPr lang="en-US" dirty="0"/>
                  <a:t> </a:t>
                </a:r>
              </a:p>
              <a:p>
                <a:r>
                  <a:rPr lang="en-US" dirty="0"/>
                  <a:t>and “short” matrix/module: </a:t>
                </a:r>
                <a14:m>
                  <m:oMath xmlns:m="http://schemas.openxmlformats.org/officeDocument/2006/math">
                    <m:d>
                      <m:dPr>
                        <m:ctrlPr>
                          <a:rPr lang="en-US" b="1" i="1" smtClean="0">
                            <a:solidFill>
                              <a:srgbClr val="FF0000"/>
                            </a:solidFill>
                            <a:latin typeface="Cambria Math" panose="02040503050406030204" pitchFamily="18" charset="0"/>
                          </a:rPr>
                        </m:ctrlPr>
                      </m:dPr>
                      <m:e>
                        <m:m>
                          <m:mPr>
                            <m:mcs>
                              <m:mc>
                                <m:mcPr>
                                  <m:count m:val="2"/>
                                  <m:mcJc m:val="center"/>
                                </m:mcPr>
                              </m:mc>
                            </m:mcs>
                            <m:ctrlPr>
                              <a:rPr lang="en-US" b="1" i="1" smtClean="0">
                                <a:solidFill>
                                  <a:srgbClr val="FF0000"/>
                                </a:solidFill>
                                <a:latin typeface="Cambria Math" panose="02040503050406030204" pitchFamily="18" charset="0"/>
                              </a:rPr>
                            </m:ctrlPr>
                          </m:mPr>
                          <m:m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𝒓</m:t>
                                  </m:r>
                                </m:e>
                                <m:sub>
                                  <m:r>
                                    <a:rPr lang="en-US" b="1" i="1" smtClean="0">
                                      <a:solidFill>
                                        <a:srgbClr val="FF0000"/>
                                      </a:solidFill>
                                      <a:latin typeface="Cambria Math" panose="02040503050406030204" pitchFamily="18" charset="0"/>
                                    </a:rPr>
                                    <m:t>𝟏</m:t>
                                  </m:r>
                                </m:sub>
                              </m:sSub>
                            </m:e>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𝒓</m:t>
                                  </m:r>
                                </m:e>
                                <m:sub>
                                  <m:r>
                                    <a:rPr lang="en-US" b="1" i="1" smtClean="0">
                                      <a:solidFill>
                                        <a:srgbClr val="FF0000"/>
                                      </a:solidFill>
                                      <a:latin typeface="Cambria Math" panose="02040503050406030204" pitchFamily="18" charset="0"/>
                                    </a:rPr>
                                    <m:t>𝟐</m:t>
                                  </m:r>
                                </m:sub>
                              </m:sSub>
                            </m:e>
                          </m:mr>
                        </m:m>
                      </m:e>
                    </m:d>
                  </m:oMath>
                </a14:m>
                <a:endParaRPr lang="en-US" b="1" dirty="0"/>
              </a:p>
              <a:p>
                <a:r>
                  <a:rPr lang="en-US" dirty="0"/>
                  <a:t>Public key components:</a:t>
                </a:r>
              </a:p>
              <a:p>
                <a:pPr marL="0" indent="0">
                  <a:buNone/>
                </a:pPr>
                <a:endParaRPr lang="en-US" dirty="0"/>
              </a:p>
              <a:p>
                <a:pPr marL="457200" lvl="1" indent="0">
                  <a:buNone/>
                </a:pPr>
                <a14:m>
                  <m:oMathPara xmlns:m="http://schemas.openxmlformats.org/officeDocument/2006/math">
                    <m:oMathParaPr>
                      <m:jc m:val="centerGroup"/>
                    </m:oMathParaPr>
                    <m:oMath xmlns:m="http://schemas.openxmlformats.org/officeDocument/2006/math">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𝑷</m:t>
                          </m:r>
                        </m:e>
                        <m:sub>
                          <m:r>
                            <a:rPr lang="en-US" sz="2900" b="1" i="1" smtClean="0">
                              <a:solidFill>
                                <a:srgbClr val="FF0000"/>
                              </a:solidFill>
                              <a:latin typeface="Cambria Math" panose="02040503050406030204" pitchFamily="18" charset="0"/>
                            </a:rPr>
                            <m:t>𝟏</m:t>
                          </m:r>
                        </m:sub>
                      </m:sSub>
                      <m:r>
                        <a:rPr lang="en-US" sz="2900" b="1" i="1" smtClean="0">
                          <a:solidFill>
                            <a:srgbClr val="FF0000"/>
                          </a:solidFill>
                          <a:latin typeface="Cambria Math" panose="02040503050406030204" pitchFamily="18" charset="0"/>
                        </a:rPr>
                        <m:t>=</m:t>
                      </m:r>
                      <m:d>
                        <m:dPr>
                          <m:ctrlPr>
                            <a:rPr lang="en-US" sz="2900" b="1" i="1" smtClean="0">
                              <a:solidFill>
                                <a:srgbClr val="FF0000"/>
                              </a:solidFill>
                              <a:latin typeface="Cambria Math" panose="02040503050406030204" pitchFamily="18" charset="0"/>
                            </a:rPr>
                          </m:ctrlPr>
                        </m:dPr>
                        <m:e>
                          <m:m>
                            <m:mPr>
                              <m:mcs>
                                <m:mc>
                                  <m:mcPr>
                                    <m:count m:val="2"/>
                                    <m:mcJc m:val="center"/>
                                  </m:mcPr>
                                </m:mc>
                              </m:mcs>
                              <m:ctrlPr>
                                <a:rPr lang="en-US" sz="2900" b="1" i="1" smtClean="0">
                                  <a:solidFill>
                                    <a:srgbClr val="FF0000"/>
                                  </a:solidFill>
                                  <a:latin typeface="Cambria Math" panose="02040503050406030204" pitchFamily="18" charset="0"/>
                                </a:rPr>
                              </m:ctrlPr>
                            </m:mP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𝒓</m:t>
                                    </m:r>
                                  </m:e>
                                  <m:sub>
                                    <m:r>
                                      <a:rPr lang="en-US" sz="2900" b="1" i="1" smtClean="0">
                                        <a:solidFill>
                                          <a:srgbClr val="FF0000"/>
                                        </a:solidFill>
                                        <a:latin typeface="Cambria Math" panose="02040503050406030204" pitchFamily="18" charset="0"/>
                                      </a:rPr>
                                      <m:t>𝟏</m:t>
                                    </m:r>
                                  </m:sub>
                                </m:sSub>
                              </m:e>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𝒓</m:t>
                                    </m:r>
                                  </m:e>
                                  <m:sub>
                                    <m:r>
                                      <a:rPr lang="en-US" sz="2900" b="1" i="1" smtClean="0">
                                        <a:solidFill>
                                          <a:srgbClr val="FF0000"/>
                                        </a:solidFill>
                                        <a:latin typeface="Cambria Math" panose="02040503050406030204" pitchFamily="18" charset="0"/>
                                      </a:rPr>
                                      <m:t>𝟐</m:t>
                                    </m:r>
                                  </m:sub>
                                </m:sSub>
                              </m:e>
                            </m:mr>
                          </m:m>
                        </m:e>
                      </m:d>
                      <m:r>
                        <a:rPr lang="en-US" sz="2900" b="1" i="1" smtClean="0">
                          <a:solidFill>
                            <a:srgbClr val="FF0000"/>
                          </a:solidFill>
                          <a:latin typeface="Cambria Math" panose="02040503050406030204" pitchFamily="18" charset="0"/>
                        </a:rPr>
                        <m:t> </m:t>
                      </m:r>
                      <m:d>
                        <m:dPr>
                          <m:ctrlPr>
                            <a:rPr lang="en-US" sz="2900" b="1" i="1" smtClean="0">
                              <a:solidFill>
                                <a:srgbClr val="FF0000"/>
                              </a:solidFill>
                              <a:latin typeface="Cambria Math" panose="02040503050406030204" pitchFamily="18" charset="0"/>
                            </a:rPr>
                          </m:ctrlPr>
                        </m:dPr>
                        <m:e>
                          <m:m>
                            <m:mPr>
                              <m:mcs>
                                <m:mc>
                                  <m:mcPr>
                                    <m:count m:val="1"/>
                                    <m:mcJc m:val="center"/>
                                  </m:mcPr>
                                </m:mc>
                              </m:mcs>
                              <m:ctrlPr>
                                <a:rPr lang="en-US" sz="2900" b="1" i="1" smtClean="0">
                                  <a:solidFill>
                                    <a:srgbClr val="FF0000"/>
                                  </a:solidFill>
                                  <a:latin typeface="Cambria Math" panose="02040503050406030204" pitchFamily="18" charset="0"/>
                                </a:rPr>
                              </m:ctrlPr>
                            </m:mPr>
                            <m:mr>
                              <m:e>
                                <m:r>
                                  <m:rPr>
                                    <m:brk m:alnAt="7"/>
                                  </m:rPr>
                                  <a:rPr lang="en-US" sz="2900" b="1" i="1" smtClean="0">
                                    <a:solidFill>
                                      <a:srgbClr val="FF0000"/>
                                    </a:solidFill>
                                    <a:latin typeface="Cambria Math" panose="02040503050406030204" pitchFamily="18" charset="0"/>
                                  </a:rPr>
                                  <m:t>𝑨</m:t>
                                </m:r>
                              </m:e>
                            </m:mr>
                            <m:mr>
                              <m:e>
                                <m:r>
                                  <a:rPr lang="en-US" sz="2900" b="1" i="1" smtClean="0">
                                    <a:solidFill>
                                      <a:srgbClr val="FF0000"/>
                                    </a:solidFill>
                                    <a:latin typeface="Cambria Math" panose="02040503050406030204" pitchFamily="18" charset="0"/>
                                  </a:rPr>
                                  <m:t>𝑰</m:t>
                                </m:r>
                              </m:e>
                            </m:mr>
                          </m:m>
                        </m:e>
                      </m:d>
                    </m:oMath>
                  </m:oMathPara>
                </a14:m>
                <a:endParaRPr lang="en-US" sz="2900" b="1" dirty="0"/>
              </a:p>
              <a:p>
                <a:pPr marL="457200" lvl="1" indent="0">
                  <a:buNone/>
                </a:pPr>
                <a14:m>
                  <m:oMathPara xmlns:m="http://schemas.openxmlformats.org/officeDocument/2006/math">
                    <m:oMathParaPr>
                      <m:jc m:val="centerGroup"/>
                    </m:oMathParaPr>
                    <m:oMath xmlns:m="http://schemas.openxmlformats.org/officeDocument/2006/math">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𝑷</m:t>
                          </m:r>
                        </m:e>
                        <m:sub>
                          <m:r>
                            <a:rPr lang="en-US" sz="2900" b="1" i="1" smtClean="0">
                              <a:solidFill>
                                <a:srgbClr val="FF0000"/>
                              </a:solidFill>
                              <a:latin typeface="Cambria Math" panose="02040503050406030204" pitchFamily="18" charset="0"/>
                            </a:rPr>
                            <m:t>𝟐</m:t>
                          </m:r>
                        </m:sub>
                      </m:sSub>
                      <m:r>
                        <a:rPr lang="en-US" sz="2900" b="1" i="1" smtClean="0">
                          <a:solidFill>
                            <a:srgbClr val="FF0000"/>
                          </a:solidFill>
                          <a:latin typeface="Cambria Math" panose="02040503050406030204" pitchFamily="18" charset="0"/>
                        </a:rPr>
                        <m:t>=</m:t>
                      </m:r>
                      <m:r>
                        <a:rPr lang="en-US" sz="2900" b="1" i="1" smtClean="0">
                          <a:solidFill>
                            <a:srgbClr val="FF0000"/>
                          </a:solidFill>
                          <a:latin typeface="Cambria Math" panose="02040503050406030204" pitchFamily="18" charset="0"/>
                        </a:rPr>
                        <m:t>𝑨</m:t>
                      </m:r>
                    </m:oMath>
                  </m:oMathPara>
                </a14:m>
                <a:endParaRPr lang="en-US" sz="2900" dirty="0"/>
              </a:p>
              <a:p>
                <a:pPr marL="0" indent="0">
                  <a:buNone/>
                </a:pPr>
                <a:r>
                  <a:rPr lang="en-US" b="1" u="sng" dirty="0"/>
                  <a:t>Enc:</a:t>
                </a:r>
              </a:p>
              <a:p>
                <a:r>
                  <a:rPr lang="en-US" dirty="0"/>
                  <a:t>Generate “short” matrix/module: </a:t>
                </a:r>
                <a14:m>
                  <m:oMath xmlns:m="http://schemas.openxmlformats.org/officeDocument/2006/math">
                    <m:d>
                      <m:dPr>
                        <m:ctrlPr>
                          <a:rPr lang="en-US" b="1" i="1" smtClean="0">
                            <a:solidFill>
                              <a:srgbClr val="FF0000"/>
                            </a:solidFill>
                            <a:latin typeface="Cambria Math" panose="02040503050406030204" pitchFamily="18" charset="0"/>
                          </a:rPr>
                        </m:ctrlPr>
                      </m:dPr>
                      <m:e>
                        <m:m>
                          <m:mPr>
                            <m:mcs>
                              <m:mc>
                                <m:mcPr>
                                  <m:count m:val="1"/>
                                  <m:mcJc m:val="center"/>
                                </m:mcPr>
                              </m:mc>
                            </m:mcs>
                            <m:ctrlPr>
                              <a:rPr lang="en-US" b="1" i="1" smtClean="0">
                                <a:solidFill>
                                  <a:srgbClr val="FF0000"/>
                                </a:solidFill>
                                <a:latin typeface="Cambria Math" panose="02040503050406030204" pitchFamily="18" charset="0"/>
                              </a:rPr>
                            </m:ctrlPr>
                          </m:mPr>
                          <m:m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𝒔</m:t>
                                  </m:r>
                                </m:e>
                                <m:sub>
                                  <m:r>
                                    <a:rPr lang="en-US" b="1" i="1" smtClean="0">
                                      <a:solidFill>
                                        <a:srgbClr val="FF0000"/>
                                      </a:solidFill>
                                      <a:latin typeface="Cambria Math" panose="02040503050406030204" pitchFamily="18" charset="0"/>
                                    </a:rPr>
                                    <m:t>𝟏</m:t>
                                  </m:r>
                                </m:sub>
                              </m:sSub>
                            </m:e>
                          </m:mr>
                          <m:m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𝒔</m:t>
                                  </m:r>
                                </m:e>
                                <m:sub>
                                  <m:r>
                                    <a:rPr lang="en-US" b="1" i="1" smtClean="0">
                                      <a:solidFill>
                                        <a:srgbClr val="FF0000"/>
                                      </a:solidFill>
                                      <a:latin typeface="Cambria Math" panose="02040503050406030204" pitchFamily="18" charset="0"/>
                                    </a:rPr>
                                    <m:t>𝟐</m:t>
                                  </m:r>
                                </m:sub>
                              </m:sSub>
                            </m:e>
                          </m:mr>
                          <m:m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𝒔</m:t>
                                  </m:r>
                                </m:e>
                                <m:sub>
                                  <m:r>
                                    <a:rPr lang="en-US" b="1" i="1" smtClean="0">
                                      <a:solidFill>
                                        <a:srgbClr val="FF0000"/>
                                      </a:solidFill>
                                      <a:latin typeface="Cambria Math" panose="02040503050406030204" pitchFamily="18" charset="0"/>
                                    </a:rPr>
                                    <m:t>𝟑</m:t>
                                  </m:r>
                                </m:sub>
                              </m:sSub>
                            </m:e>
                          </m:mr>
                        </m:m>
                      </m:e>
                    </m:d>
                  </m:oMath>
                </a14:m>
                <a:endParaRPr lang="en-US" dirty="0"/>
              </a:p>
              <a:p>
                <a:r>
                  <a:rPr lang="en-US" dirty="0"/>
                  <a:t>Encode message noise tolerantly as </a:t>
                </a:r>
                <a14:m>
                  <m:oMath xmlns:m="http://schemas.openxmlformats.org/officeDocument/2006/math">
                    <m:r>
                      <a:rPr lang="en-US" b="1" i="1" smtClean="0">
                        <a:solidFill>
                          <a:srgbClr val="FF0000"/>
                        </a:solidFill>
                        <a:latin typeface="Cambria Math" panose="02040503050406030204" pitchFamily="18" charset="0"/>
                        <a:ea typeface="Cambria Math" panose="02040503050406030204" pitchFamily="18" charset="0"/>
                      </a:rPr>
                      <m:t>𝝁</m:t>
                    </m:r>
                  </m:oMath>
                </a14:m>
                <a:endParaRPr lang="en-US" b="1" dirty="0"/>
              </a:p>
              <a:p>
                <a:endParaRPr lang="en-US" dirty="0"/>
              </a:p>
              <a:p>
                <a:r>
                  <a:rPr lang="en-US" dirty="0"/>
                  <a:t>Ciphertext components:</a:t>
                </a:r>
              </a:p>
              <a:p>
                <a:pPr marL="457200" lvl="1" indent="0">
                  <a:buNone/>
                </a:pPr>
                <a14:m>
                  <m:oMathPara xmlns:m="http://schemas.openxmlformats.org/officeDocument/2006/math">
                    <m:oMathParaPr>
                      <m:jc m:val="centerGroup"/>
                    </m:oMathParaPr>
                    <m:oMath xmlns:m="http://schemas.openxmlformats.org/officeDocument/2006/math">
                      <m:d>
                        <m:dPr>
                          <m:ctrlPr>
                            <a:rPr lang="en-US" sz="2900" b="1" i="1" smtClean="0">
                              <a:solidFill>
                                <a:srgbClr val="FF0000"/>
                              </a:solidFill>
                              <a:latin typeface="Cambria Math" panose="02040503050406030204" pitchFamily="18" charset="0"/>
                            </a:rPr>
                          </m:ctrlPr>
                        </m:dPr>
                        <m:e>
                          <m:m>
                            <m:mPr>
                              <m:mcs>
                                <m:mc>
                                  <m:mcPr>
                                    <m:count m:val="1"/>
                                    <m:mcJc m:val="center"/>
                                  </m:mcPr>
                                </m:mc>
                              </m:mcs>
                              <m:ctrlPr>
                                <a:rPr lang="en-US" sz="2900" b="1" i="1" smtClean="0">
                                  <a:solidFill>
                                    <a:srgbClr val="FF0000"/>
                                  </a:solidFill>
                                  <a:latin typeface="Cambria Math" panose="02040503050406030204" pitchFamily="18" charset="0"/>
                                </a:rPr>
                              </m:ctrlPr>
                            </m:mP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𝑪</m:t>
                                    </m:r>
                                  </m:e>
                                  <m:sub>
                                    <m:r>
                                      <a:rPr lang="en-US" sz="2900" b="1" i="1" smtClean="0">
                                        <a:solidFill>
                                          <a:srgbClr val="FF0000"/>
                                        </a:solidFill>
                                        <a:latin typeface="Cambria Math" panose="02040503050406030204" pitchFamily="18" charset="0"/>
                                      </a:rPr>
                                      <m:t>𝟏</m:t>
                                    </m:r>
                                  </m:sub>
                                </m:sSub>
                              </m:e>
                            </m:m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𝑪</m:t>
                                    </m:r>
                                  </m:e>
                                  <m:sub>
                                    <m:r>
                                      <a:rPr lang="en-US" sz="2900" b="1" i="1" smtClean="0">
                                        <a:solidFill>
                                          <a:srgbClr val="FF0000"/>
                                        </a:solidFill>
                                        <a:latin typeface="Cambria Math" panose="02040503050406030204" pitchFamily="18" charset="0"/>
                                      </a:rPr>
                                      <m:t>𝟐</m:t>
                                    </m:r>
                                  </m:sub>
                                </m:sSub>
                              </m:e>
                            </m:mr>
                          </m:m>
                        </m:e>
                      </m:d>
                      <m:r>
                        <a:rPr lang="en-US" sz="2900" b="1" i="1" smtClean="0">
                          <a:solidFill>
                            <a:srgbClr val="FF0000"/>
                          </a:solidFill>
                          <a:latin typeface="Cambria Math" panose="02040503050406030204" pitchFamily="18" charset="0"/>
                        </a:rPr>
                        <m:t> = </m:t>
                      </m:r>
                      <m:d>
                        <m:dPr>
                          <m:ctrlPr>
                            <a:rPr lang="en-US" sz="2900" b="1" i="1" smtClean="0">
                              <a:solidFill>
                                <a:srgbClr val="FF0000"/>
                              </a:solidFill>
                              <a:latin typeface="Cambria Math" panose="02040503050406030204" pitchFamily="18" charset="0"/>
                            </a:rPr>
                          </m:ctrlPr>
                        </m:dPr>
                        <m:e>
                          <m:m>
                            <m:mPr>
                              <m:mcs>
                                <m:mc>
                                  <m:mcPr>
                                    <m:count m:val="3"/>
                                    <m:mcJc m:val="center"/>
                                  </m:mcPr>
                                </m:mc>
                              </m:mcs>
                              <m:ctrlPr>
                                <a:rPr lang="en-US" sz="2900" b="1" i="1" smtClean="0">
                                  <a:solidFill>
                                    <a:srgbClr val="FF0000"/>
                                  </a:solidFill>
                                  <a:latin typeface="Cambria Math" panose="02040503050406030204" pitchFamily="18" charset="0"/>
                                </a:rPr>
                              </m:ctrlPr>
                            </m:mPr>
                            <m:mr>
                              <m:e>
                                <m:r>
                                  <m:rPr>
                                    <m:brk m:alnAt="7"/>
                                  </m:rPr>
                                  <a:rPr lang="en-US" sz="2900" b="1" i="1" smtClean="0">
                                    <a:solidFill>
                                      <a:srgbClr val="FF0000"/>
                                    </a:solidFill>
                                    <a:latin typeface="Cambria Math" panose="02040503050406030204" pitchFamily="18" charset="0"/>
                                  </a:rPr>
                                  <m:t>𝑰</m:t>
                                </m:r>
                              </m:e>
                              <m:e>
                                <m:r>
                                  <a:rPr lang="en-US" sz="2900" b="1" i="1" smtClean="0">
                                    <a:solidFill>
                                      <a:srgbClr val="FF0000"/>
                                    </a:solidFill>
                                    <a:latin typeface="Cambria Math" panose="02040503050406030204" pitchFamily="18" charset="0"/>
                                  </a:rPr>
                                  <m:t>𝟎</m:t>
                                </m:r>
                              </m:e>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𝑷</m:t>
                                    </m:r>
                                  </m:e>
                                  <m:sub>
                                    <m:r>
                                      <a:rPr lang="en-US" sz="2900" b="1" i="1" smtClean="0">
                                        <a:solidFill>
                                          <a:srgbClr val="FF0000"/>
                                        </a:solidFill>
                                        <a:latin typeface="Cambria Math" panose="02040503050406030204" pitchFamily="18" charset="0"/>
                                      </a:rPr>
                                      <m:t>𝟏</m:t>
                                    </m:r>
                                  </m:sub>
                                </m:sSub>
                              </m:e>
                            </m:mr>
                            <m:mr>
                              <m:e>
                                <m:r>
                                  <a:rPr lang="en-US" sz="2900" b="1" i="1" smtClean="0">
                                    <a:solidFill>
                                      <a:srgbClr val="FF0000"/>
                                    </a:solidFill>
                                    <a:latin typeface="Cambria Math" panose="02040503050406030204" pitchFamily="18" charset="0"/>
                                  </a:rPr>
                                  <m:t>𝟎</m:t>
                                </m:r>
                              </m:e>
                              <m:e>
                                <m:r>
                                  <a:rPr lang="en-US" sz="2900" b="1" i="1" smtClean="0">
                                    <a:solidFill>
                                      <a:srgbClr val="FF0000"/>
                                    </a:solidFill>
                                    <a:latin typeface="Cambria Math" panose="02040503050406030204" pitchFamily="18" charset="0"/>
                                  </a:rPr>
                                  <m:t>𝑰</m:t>
                                </m:r>
                              </m:e>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𝑷</m:t>
                                    </m:r>
                                  </m:e>
                                  <m:sub>
                                    <m:r>
                                      <a:rPr lang="en-US" sz="2900" b="1" i="1" smtClean="0">
                                        <a:solidFill>
                                          <a:srgbClr val="FF0000"/>
                                        </a:solidFill>
                                        <a:latin typeface="Cambria Math" panose="02040503050406030204" pitchFamily="18" charset="0"/>
                                      </a:rPr>
                                      <m:t>𝟐</m:t>
                                    </m:r>
                                  </m:sub>
                                </m:sSub>
                              </m:e>
                            </m:mr>
                          </m:m>
                        </m:e>
                      </m:d>
                      <m:d>
                        <m:dPr>
                          <m:ctrlPr>
                            <a:rPr lang="en-US" sz="2900" b="1" i="1" smtClean="0">
                              <a:solidFill>
                                <a:srgbClr val="FF0000"/>
                              </a:solidFill>
                              <a:latin typeface="Cambria Math" panose="02040503050406030204" pitchFamily="18" charset="0"/>
                            </a:rPr>
                          </m:ctrlPr>
                        </m:dPr>
                        <m:e>
                          <m:m>
                            <m:mPr>
                              <m:mcs>
                                <m:mc>
                                  <m:mcPr>
                                    <m:count m:val="1"/>
                                    <m:mcJc m:val="center"/>
                                  </m:mcPr>
                                </m:mc>
                              </m:mcs>
                              <m:ctrlPr>
                                <a:rPr lang="en-US" sz="2900" b="1" i="1" smtClean="0">
                                  <a:solidFill>
                                    <a:srgbClr val="FF0000"/>
                                  </a:solidFill>
                                  <a:latin typeface="Cambria Math" panose="02040503050406030204" pitchFamily="18" charset="0"/>
                                </a:rPr>
                              </m:ctrlPr>
                            </m:mP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𝒔</m:t>
                                    </m:r>
                                  </m:e>
                                  <m:sub>
                                    <m:r>
                                      <a:rPr lang="en-US" sz="2900" b="1" i="1" smtClean="0">
                                        <a:solidFill>
                                          <a:srgbClr val="FF0000"/>
                                        </a:solidFill>
                                        <a:latin typeface="Cambria Math" panose="02040503050406030204" pitchFamily="18" charset="0"/>
                                      </a:rPr>
                                      <m:t>𝟏</m:t>
                                    </m:r>
                                  </m:sub>
                                </m:sSub>
                                <m:r>
                                  <a:rPr lang="en-US" sz="2900" b="1" i="1" smtClean="0">
                                    <a:solidFill>
                                      <a:srgbClr val="FF0000"/>
                                    </a:solidFill>
                                    <a:latin typeface="Cambria Math" panose="02040503050406030204" pitchFamily="18" charset="0"/>
                                  </a:rPr>
                                  <m:t>+</m:t>
                                </m:r>
                                <m:r>
                                  <a:rPr lang="en-US" sz="2900" b="1" i="1" smtClean="0">
                                    <a:solidFill>
                                      <a:srgbClr val="FF0000"/>
                                    </a:solidFill>
                                    <a:latin typeface="Cambria Math" panose="02040503050406030204" pitchFamily="18" charset="0"/>
                                    <a:ea typeface="Cambria Math" panose="02040503050406030204" pitchFamily="18" charset="0"/>
                                  </a:rPr>
                                  <m:t>𝝁</m:t>
                                </m:r>
                              </m:e>
                            </m:m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𝒔</m:t>
                                    </m:r>
                                  </m:e>
                                  <m:sub>
                                    <m:r>
                                      <a:rPr lang="en-US" sz="2900" b="1" i="1" smtClean="0">
                                        <a:solidFill>
                                          <a:srgbClr val="FF0000"/>
                                        </a:solidFill>
                                        <a:latin typeface="Cambria Math" panose="02040503050406030204" pitchFamily="18" charset="0"/>
                                      </a:rPr>
                                      <m:t>𝟐</m:t>
                                    </m:r>
                                  </m:sub>
                                </m:sSub>
                              </m:e>
                            </m:m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𝒔</m:t>
                                    </m:r>
                                  </m:e>
                                  <m:sub>
                                    <m:r>
                                      <a:rPr lang="en-US" sz="2900" b="1" i="1" smtClean="0">
                                        <a:solidFill>
                                          <a:srgbClr val="FF0000"/>
                                        </a:solidFill>
                                        <a:latin typeface="Cambria Math" panose="02040503050406030204" pitchFamily="18" charset="0"/>
                                      </a:rPr>
                                      <m:t>𝟑</m:t>
                                    </m:r>
                                  </m:sub>
                                </m:sSub>
                              </m:e>
                            </m:mr>
                          </m:m>
                        </m:e>
                      </m:d>
                    </m:oMath>
                  </m:oMathPara>
                </a14:m>
                <a:endParaRPr lang="en-US" sz="2900" dirty="0"/>
              </a:p>
            </p:txBody>
          </p:sp>
        </mc:Choice>
        <mc:Fallback xmlns="">
          <p:sp>
            <p:nvSpPr>
              <p:cNvPr id="5" name="Content Placeholder 4">
                <a:extLst>
                  <a:ext uri="{FF2B5EF4-FFF2-40B4-BE49-F238E27FC236}">
                    <a16:creationId xmlns:a16="http://schemas.microsoft.com/office/drawing/2014/main" id="{F97E69CB-2B84-4E25-96B0-093AD039B7AE}"/>
                  </a:ext>
                </a:extLst>
              </p:cNvPr>
              <p:cNvSpPr>
                <a:spLocks noGrp="1" noRot="1" noChangeAspect="1" noMove="1" noResize="1" noEditPoints="1" noAdjustHandles="1" noChangeArrowheads="1" noChangeShapeType="1" noTextEdit="1"/>
              </p:cNvSpPr>
              <p:nvPr>
                <p:ph sz="half" idx="1"/>
              </p:nvPr>
            </p:nvSpPr>
            <p:spPr>
              <a:blipFill>
                <a:blip r:embed="rId2"/>
                <a:stretch>
                  <a:fillRect l="-471" t="-1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90EF544-1EEB-4DA4-8C77-37A4B3C9637B}"/>
                  </a:ext>
                </a:extLst>
              </p:cNvPr>
              <p:cNvSpPr>
                <a:spLocks noGrp="1"/>
              </p:cNvSpPr>
              <p:nvPr>
                <p:ph sz="half" idx="2"/>
              </p:nvPr>
            </p:nvSpPr>
            <p:spPr/>
            <p:txBody>
              <a:bodyPr>
                <a:normAutofit fontScale="55000" lnSpcReduction="20000"/>
              </a:bodyPr>
              <a:lstStyle/>
              <a:p>
                <a:pPr marL="0" indent="0">
                  <a:buNone/>
                </a:pPr>
                <a:r>
                  <a:rPr lang="en-US" b="1" u="sng" dirty="0"/>
                  <a:t>Dec:</a:t>
                </a:r>
              </a:p>
              <a:p>
                <a:r>
                  <a:rPr lang="en-US" dirty="0"/>
                  <a:t>Calculate </a:t>
                </a:r>
              </a:p>
              <a:p>
                <a:pPr marL="0" indent="0">
                  <a:buNone/>
                </a:pPr>
                <a14:m>
                  <m:oMathPara xmlns:m="http://schemas.openxmlformats.org/officeDocument/2006/math">
                    <m:oMathParaPr>
                      <m:jc m:val="centerGroup"/>
                    </m:oMathParaPr>
                    <m:oMath xmlns:m="http://schemas.openxmlformats.org/officeDocument/2006/math">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𝑪</m:t>
                          </m:r>
                        </m:e>
                        <m:sub>
                          <m:r>
                            <a:rPr lang="en-US" sz="2900" b="1" i="1" smtClean="0">
                              <a:solidFill>
                                <a:srgbClr val="FF0000"/>
                              </a:solidFill>
                              <a:latin typeface="Cambria Math" panose="02040503050406030204" pitchFamily="18" charset="0"/>
                            </a:rPr>
                            <m:t>𝟏</m:t>
                          </m:r>
                        </m:sub>
                      </m:sSub>
                      <m:r>
                        <a:rPr lang="en-US" sz="2900" b="1" i="1" smtClean="0">
                          <a:solidFill>
                            <a:srgbClr val="FF0000"/>
                          </a:solidFill>
                          <a:latin typeface="Cambria Math" panose="02040503050406030204" pitchFamily="18" charset="0"/>
                        </a:rPr>
                        <m:t>−</m:t>
                      </m:r>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𝒓</m:t>
                          </m:r>
                        </m:e>
                        <m:sub>
                          <m:r>
                            <a:rPr lang="en-US" sz="2900" b="1" i="1" smtClean="0">
                              <a:solidFill>
                                <a:srgbClr val="FF0000"/>
                              </a:solidFill>
                              <a:latin typeface="Cambria Math" panose="02040503050406030204" pitchFamily="18" charset="0"/>
                            </a:rPr>
                            <m:t>𝟏</m:t>
                          </m:r>
                        </m:sub>
                      </m:sSub>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𝑪</m:t>
                          </m:r>
                        </m:e>
                        <m:sub>
                          <m:r>
                            <a:rPr lang="en-US" sz="2900" b="1" i="1" smtClean="0">
                              <a:solidFill>
                                <a:srgbClr val="FF0000"/>
                              </a:solidFill>
                              <a:latin typeface="Cambria Math" panose="02040503050406030204" pitchFamily="18" charset="0"/>
                            </a:rPr>
                            <m:t>𝟐</m:t>
                          </m:r>
                        </m:sub>
                      </m:sSub>
                      <m:r>
                        <a:rPr lang="en-US" sz="2900" b="1" i="1" smtClean="0">
                          <a:solidFill>
                            <a:srgbClr val="FF0000"/>
                          </a:solidFill>
                          <a:latin typeface="Cambria Math" panose="02040503050406030204" pitchFamily="18" charset="0"/>
                        </a:rPr>
                        <m:t>= </m:t>
                      </m:r>
                      <m:r>
                        <a:rPr lang="en-US" sz="2900" b="1" i="1" smtClean="0">
                          <a:solidFill>
                            <a:srgbClr val="FF0000"/>
                          </a:solidFill>
                          <a:latin typeface="Cambria Math" panose="02040503050406030204" pitchFamily="18" charset="0"/>
                          <a:ea typeface="Cambria Math" panose="02040503050406030204" pitchFamily="18" charset="0"/>
                        </a:rPr>
                        <m:t>𝝁</m:t>
                      </m:r>
                      <m:r>
                        <a:rPr lang="en-US" sz="2900" b="1" i="1" smtClean="0">
                          <a:solidFill>
                            <a:srgbClr val="FF0000"/>
                          </a:solidFill>
                          <a:latin typeface="Cambria Math" panose="02040503050406030204" pitchFamily="18" charset="0"/>
                          <a:ea typeface="Cambria Math" panose="02040503050406030204" pitchFamily="18" charset="0"/>
                        </a:rPr>
                        <m:t>+</m:t>
                      </m:r>
                      <m:d>
                        <m:dPr>
                          <m:ctrlPr>
                            <a:rPr lang="en-US" sz="2900" b="1" i="1" smtClean="0">
                              <a:solidFill>
                                <a:srgbClr val="FF0000"/>
                              </a:solidFill>
                              <a:latin typeface="Cambria Math" panose="02040503050406030204" pitchFamily="18" charset="0"/>
                              <a:ea typeface="Cambria Math" panose="02040503050406030204" pitchFamily="18" charset="0"/>
                            </a:rPr>
                          </m:ctrlPr>
                        </m:dPr>
                        <m:e>
                          <m:m>
                            <m:mPr>
                              <m:mcs>
                                <m:mc>
                                  <m:mcPr>
                                    <m:count m:val="3"/>
                                    <m:mcJc m:val="center"/>
                                  </m:mcPr>
                                </m:mc>
                              </m:mcs>
                              <m:ctrlPr>
                                <a:rPr lang="en-US" sz="2900" b="1" i="1" smtClean="0">
                                  <a:solidFill>
                                    <a:srgbClr val="FF0000"/>
                                  </a:solidFill>
                                  <a:latin typeface="Cambria Math" panose="02040503050406030204" pitchFamily="18" charset="0"/>
                                  <a:ea typeface="Cambria Math" panose="02040503050406030204" pitchFamily="18" charset="0"/>
                                </a:rPr>
                              </m:ctrlPr>
                            </m:mPr>
                            <m:mr>
                              <m:e>
                                <m:r>
                                  <m:rPr>
                                    <m:brk m:alnAt="7"/>
                                  </m:rPr>
                                  <a:rPr lang="en-US" sz="2900" b="1" i="1" smtClean="0">
                                    <a:solidFill>
                                      <a:srgbClr val="FF0000"/>
                                    </a:solidFill>
                                    <a:latin typeface="Cambria Math" panose="02040503050406030204" pitchFamily="18" charset="0"/>
                                    <a:ea typeface="Cambria Math" panose="02040503050406030204" pitchFamily="18" charset="0"/>
                                  </a:rPr>
                                  <m:t>𝑰</m:t>
                                </m:r>
                              </m:e>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m:t>
                                    </m:r>
                                    <m:r>
                                      <a:rPr lang="en-US" sz="2900" b="1" i="1" smtClean="0">
                                        <a:solidFill>
                                          <a:srgbClr val="FF0000"/>
                                        </a:solidFill>
                                        <a:latin typeface="Cambria Math" panose="02040503050406030204" pitchFamily="18" charset="0"/>
                                        <a:ea typeface="Cambria Math" panose="02040503050406030204" pitchFamily="18" charset="0"/>
                                      </a:rPr>
                                      <m:t>𝒓</m:t>
                                    </m:r>
                                  </m:e>
                                  <m:sub>
                                    <m:r>
                                      <a:rPr lang="en-US" sz="2900" b="1" i="1" smtClean="0">
                                        <a:solidFill>
                                          <a:srgbClr val="FF0000"/>
                                        </a:solidFill>
                                        <a:latin typeface="Cambria Math" panose="02040503050406030204" pitchFamily="18" charset="0"/>
                                        <a:ea typeface="Cambria Math" panose="02040503050406030204" pitchFamily="18" charset="0"/>
                                      </a:rPr>
                                      <m:t>𝟏</m:t>
                                    </m:r>
                                  </m:sub>
                                </m:sSub>
                              </m:e>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m:t>
                                    </m:r>
                                    <m:r>
                                      <a:rPr lang="en-US" sz="2900" b="1" i="1" smtClean="0">
                                        <a:solidFill>
                                          <a:srgbClr val="FF0000"/>
                                        </a:solidFill>
                                        <a:latin typeface="Cambria Math" panose="02040503050406030204" pitchFamily="18" charset="0"/>
                                        <a:ea typeface="Cambria Math" panose="02040503050406030204" pitchFamily="18" charset="0"/>
                                      </a:rPr>
                                      <m:t>𝒓</m:t>
                                    </m:r>
                                  </m:e>
                                  <m:sub>
                                    <m:r>
                                      <a:rPr lang="en-US" sz="2900" b="1" i="1" smtClean="0">
                                        <a:solidFill>
                                          <a:srgbClr val="FF0000"/>
                                        </a:solidFill>
                                        <a:latin typeface="Cambria Math" panose="02040503050406030204" pitchFamily="18" charset="0"/>
                                        <a:ea typeface="Cambria Math" panose="02040503050406030204" pitchFamily="18" charset="0"/>
                                      </a:rPr>
                                      <m:t>𝟐</m:t>
                                    </m:r>
                                  </m:sub>
                                </m:sSub>
                              </m:e>
                            </m:mr>
                          </m:m>
                        </m:e>
                      </m:d>
                      <m:d>
                        <m:dPr>
                          <m:ctrlPr>
                            <a:rPr lang="en-US" sz="2900" b="1" i="1" smtClean="0">
                              <a:solidFill>
                                <a:srgbClr val="FF0000"/>
                              </a:solidFill>
                              <a:latin typeface="Cambria Math" panose="02040503050406030204" pitchFamily="18" charset="0"/>
                              <a:ea typeface="Cambria Math" panose="02040503050406030204" pitchFamily="18" charset="0"/>
                            </a:rPr>
                          </m:ctrlPr>
                        </m:dPr>
                        <m:e>
                          <m:m>
                            <m:mPr>
                              <m:mcs>
                                <m:mc>
                                  <m:mcPr>
                                    <m:count m:val="1"/>
                                    <m:mcJc m:val="center"/>
                                  </m:mcPr>
                                </m:mc>
                              </m:mcs>
                              <m:ctrlPr>
                                <a:rPr lang="en-US" sz="2900" b="1" i="1" smtClean="0">
                                  <a:solidFill>
                                    <a:srgbClr val="FF0000"/>
                                  </a:solidFill>
                                  <a:latin typeface="Cambria Math" panose="02040503050406030204" pitchFamily="18" charset="0"/>
                                  <a:ea typeface="Cambria Math" panose="02040503050406030204" pitchFamily="18" charset="0"/>
                                </a:rPr>
                              </m:ctrlPr>
                            </m:mPr>
                            <m:mr>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𝒔</m:t>
                                    </m:r>
                                  </m:e>
                                  <m:sub>
                                    <m:r>
                                      <a:rPr lang="en-US" sz="2900" b="1" i="1" smtClean="0">
                                        <a:solidFill>
                                          <a:srgbClr val="FF0000"/>
                                        </a:solidFill>
                                        <a:latin typeface="Cambria Math" panose="02040503050406030204" pitchFamily="18" charset="0"/>
                                        <a:ea typeface="Cambria Math" panose="02040503050406030204" pitchFamily="18" charset="0"/>
                                      </a:rPr>
                                      <m:t>𝟏</m:t>
                                    </m:r>
                                  </m:sub>
                                </m:sSub>
                              </m:e>
                            </m:mr>
                            <m:mr>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𝒔</m:t>
                                    </m:r>
                                  </m:e>
                                  <m:sub>
                                    <m:r>
                                      <a:rPr lang="en-US" sz="2900" b="1" i="1" smtClean="0">
                                        <a:solidFill>
                                          <a:srgbClr val="FF0000"/>
                                        </a:solidFill>
                                        <a:latin typeface="Cambria Math" panose="02040503050406030204" pitchFamily="18" charset="0"/>
                                        <a:ea typeface="Cambria Math" panose="02040503050406030204" pitchFamily="18" charset="0"/>
                                      </a:rPr>
                                      <m:t>𝟐</m:t>
                                    </m:r>
                                  </m:sub>
                                </m:sSub>
                              </m:e>
                            </m:mr>
                            <m:mr>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𝒔</m:t>
                                    </m:r>
                                  </m:e>
                                  <m:sub>
                                    <m:r>
                                      <a:rPr lang="en-US" sz="2900" b="1" i="1" smtClean="0">
                                        <a:solidFill>
                                          <a:srgbClr val="FF0000"/>
                                        </a:solidFill>
                                        <a:latin typeface="Cambria Math" panose="02040503050406030204" pitchFamily="18" charset="0"/>
                                        <a:ea typeface="Cambria Math" panose="02040503050406030204" pitchFamily="18" charset="0"/>
                                      </a:rPr>
                                      <m:t>𝟑</m:t>
                                    </m:r>
                                  </m:sub>
                                </m:sSub>
                              </m:e>
                            </m:mr>
                          </m:m>
                        </m:e>
                      </m:d>
                    </m:oMath>
                  </m:oMathPara>
                </a14:m>
                <a:endParaRPr lang="en-US" sz="2900" b="1" dirty="0"/>
              </a:p>
              <a:p>
                <a:pPr marL="0" indent="0">
                  <a:buNone/>
                </a:pPr>
                <a:endParaRPr lang="en-US" sz="2900" b="1" dirty="0"/>
              </a:p>
              <a:p>
                <a:r>
                  <a:rPr lang="en-US" sz="2900" dirty="0"/>
                  <a:t>Main variant:</a:t>
                </a:r>
              </a:p>
              <a:p>
                <a:pPr lvl="1"/>
                <a:r>
                  <a:rPr lang="en-US" sz="2500" dirty="0"/>
                  <a:t> Recover </a:t>
                </a:r>
                <a14:m>
                  <m:oMath xmlns:m="http://schemas.openxmlformats.org/officeDocument/2006/math">
                    <m:r>
                      <a:rPr lang="en-US" sz="2500" b="1" i="1" smtClean="0">
                        <a:solidFill>
                          <a:srgbClr val="FF0000"/>
                        </a:solidFill>
                        <a:latin typeface="Cambria Math" panose="02040503050406030204" pitchFamily="18" charset="0"/>
                        <a:ea typeface="Cambria Math" panose="02040503050406030204" pitchFamily="18" charset="0"/>
                      </a:rPr>
                      <m:t>𝝁</m:t>
                    </m:r>
                  </m:oMath>
                </a14:m>
                <a:r>
                  <a:rPr lang="en-US" sz="2500" dirty="0"/>
                  <a:t> using noise tolerant encoding/ public ECC</a:t>
                </a:r>
              </a:p>
              <a:p>
                <a:pPr lvl="1"/>
                <a:endParaRPr lang="en-US" sz="2500" dirty="0"/>
              </a:p>
              <a:p>
                <a:r>
                  <a:rPr lang="en-US" sz="2900" dirty="0"/>
                  <a:t>Ouroboros Variant: </a:t>
                </a:r>
              </a:p>
              <a:p>
                <a:pPr lvl="1"/>
                <a:r>
                  <a:rPr lang="en-US" sz="2500" dirty="0"/>
                  <a:t>Let </a:t>
                </a:r>
                <a14:m>
                  <m:oMath xmlns:m="http://schemas.openxmlformats.org/officeDocument/2006/math">
                    <m:r>
                      <a:rPr lang="en-US" sz="2800" b="1" i="1" smtClean="0">
                        <a:solidFill>
                          <a:srgbClr val="FF0000"/>
                        </a:solidFill>
                        <a:latin typeface="Cambria Math" panose="02040503050406030204" pitchFamily="18" charset="0"/>
                        <a:ea typeface="Cambria Math" panose="02040503050406030204" pitchFamily="18" charset="0"/>
                      </a:rPr>
                      <m:t>𝝁</m:t>
                    </m:r>
                    <m:r>
                      <a:rPr lang="en-US" sz="2800" b="1" i="1" smtClean="0">
                        <a:solidFill>
                          <a:srgbClr val="FF0000"/>
                        </a:solidFill>
                        <a:latin typeface="Cambria Math" panose="02040503050406030204" pitchFamily="18" charset="0"/>
                        <a:ea typeface="Cambria Math" panose="02040503050406030204" pitchFamily="18" charset="0"/>
                      </a:rPr>
                      <m:t>=</m:t>
                    </m:r>
                    <m:r>
                      <a:rPr lang="en-US" sz="2800" b="1" i="1" smtClean="0">
                        <a:solidFill>
                          <a:srgbClr val="FF0000"/>
                        </a:solidFill>
                        <a:latin typeface="Cambria Math" panose="02040503050406030204" pitchFamily="18" charset="0"/>
                        <a:ea typeface="Cambria Math" panose="02040503050406030204" pitchFamily="18" charset="0"/>
                      </a:rPr>
                      <m:t>𝟎</m:t>
                    </m:r>
                  </m:oMath>
                </a14:m>
                <a:endParaRPr lang="en-US" sz="2800" b="1" dirty="0">
                  <a:solidFill>
                    <a:srgbClr val="FF0000"/>
                  </a:solidFill>
                  <a:ea typeface="Cambria Math" panose="02040503050406030204" pitchFamily="18" charset="0"/>
                </a:endParaRPr>
              </a:p>
              <a:p>
                <a:pPr lvl="1"/>
                <a:r>
                  <a:rPr lang="en-US" sz="2500" dirty="0"/>
                  <a:t>Instead Recover </a:t>
                </a:r>
                <a14:m>
                  <m:oMath xmlns:m="http://schemas.openxmlformats.org/officeDocument/2006/math">
                    <m:d>
                      <m:dPr>
                        <m:ctrlPr>
                          <a:rPr lang="en-US" sz="2800" b="1" i="1" smtClean="0">
                            <a:solidFill>
                              <a:srgbClr val="FF0000"/>
                            </a:solidFill>
                            <a:latin typeface="Cambria Math" panose="02040503050406030204" pitchFamily="18" charset="0"/>
                          </a:rPr>
                        </m:ctrlPr>
                      </m:dPr>
                      <m:e>
                        <m:m>
                          <m:mPr>
                            <m:mcs>
                              <m:mc>
                                <m:mcPr>
                                  <m:count m:val="1"/>
                                  <m:mcJc m:val="center"/>
                                </m:mcPr>
                              </m:mc>
                            </m:mcs>
                            <m:ctrlPr>
                              <a:rPr lang="en-US" sz="2800" b="1" i="1" smtClean="0">
                                <a:solidFill>
                                  <a:srgbClr val="FF0000"/>
                                </a:solidFill>
                                <a:latin typeface="Cambria Math" panose="02040503050406030204" pitchFamily="18" charset="0"/>
                              </a:rPr>
                            </m:ctrlPr>
                          </m:mPr>
                          <m:mr>
                            <m:e>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𝒔</m:t>
                                  </m:r>
                                </m:e>
                                <m:sub>
                                  <m:r>
                                    <a:rPr lang="en-US" sz="2800" b="1" i="1" smtClean="0">
                                      <a:solidFill>
                                        <a:srgbClr val="FF0000"/>
                                      </a:solidFill>
                                      <a:latin typeface="Cambria Math" panose="02040503050406030204" pitchFamily="18" charset="0"/>
                                    </a:rPr>
                                    <m:t>𝟏</m:t>
                                  </m:r>
                                </m:sub>
                              </m:sSub>
                            </m:e>
                          </m:mr>
                          <m:mr>
                            <m:e>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𝒔</m:t>
                                  </m:r>
                                </m:e>
                                <m:sub>
                                  <m:r>
                                    <a:rPr lang="en-US" sz="2800" b="1" i="1" smtClean="0">
                                      <a:solidFill>
                                        <a:srgbClr val="FF0000"/>
                                      </a:solidFill>
                                      <a:latin typeface="Cambria Math" panose="02040503050406030204" pitchFamily="18" charset="0"/>
                                    </a:rPr>
                                    <m:t>𝟐</m:t>
                                  </m:r>
                                </m:sub>
                              </m:sSub>
                            </m:e>
                          </m:mr>
                          <m:mr>
                            <m:e>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𝒔</m:t>
                                  </m:r>
                                </m:e>
                                <m:sub>
                                  <m:r>
                                    <a:rPr lang="en-US" sz="2800" b="1" i="1" smtClean="0">
                                      <a:solidFill>
                                        <a:srgbClr val="FF0000"/>
                                      </a:solidFill>
                                      <a:latin typeface="Cambria Math" panose="02040503050406030204" pitchFamily="18" charset="0"/>
                                    </a:rPr>
                                    <m:t>𝟑</m:t>
                                  </m:r>
                                </m:sub>
                              </m:sSub>
                            </m:e>
                          </m:mr>
                        </m:m>
                      </m:e>
                    </m:d>
                  </m:oMath>
                </a14:m>
                <a:r>
                  <a:rPr lang="en-US" sz="2500" dirty="0"/>
                  <a:t> Using:</a:t>
                </a:r>
              </a:p>
              <a:p>
                <a:pPr lvl="2"/>
                <a:endParaRPr lang="en-US" sz="2100" dirty="0"/>
              </a:p>
              <a:p>
                <a:pPr lvl="2"/>
                <a:r>
                  <a:rPr lang="en-US" sz="2500" dirty="0"/>
                  <a:t>MDPC decoder (BIKE-3)</a:t>
                </a:r>
              </a:p>
              <a:p>
                <a:pPr lvl="2"/>
                <a:r>
                  <a:rPr lang="en-US" sz="2500" dirty="0"/>
                  <a:t>LRPC decoder (ROLLO-III)</a:t>
                </a:r>
              </a:p>
              <a:p>
                <a:pPr lvl="1"/>
                <a:endParaRPr lang="en-US" sz="2500" dirty="0"/>
              </a:p>
            </p:txBody>
          </p:sp>
        </mc:Choice>
        <mc:Fallback xmlns="">
          <p:sp>
            <p:nvSpPr>
              <p:cNvPr id="6" name="Content Placeholder 5">
                <a:extLst>
                  <a:ext uri="{FF2B5EF4-FFF2-40B4-BE49-F238E27FC236}">
                    <a16:creationId xmlns:a16="http://schemas.microsoft.com/office/drawing/2014/main" id="{F90EF544-1EEB-4DA4-8C77-37A4B3C9637B}"/>
                  </a:ext>
                </a:extLst>
              </p:cNvPr>
              <p:cNvSpPr>
                <a:spLocks noGrp="1" noRot="1" noChangeAspect="1" noMove="1" noResize="1" noEditPoints="1" noAdjustHandles="1" noChangeArrowheads="1" noChangeShapeType="1" noTextEdit="1"/>
              </p:cNvSpPr>
              <p:nvPr>
                <p:ph sz="half" idx="2"/>
              </p:nvPr>
            </p:nvSpPr>
            <p:spPr>
              <a:blipFill>
                <a:blip r:embed="rId3"/>
                <a:stretch>
                  <a:fillRect l="-471" t="-1541"/>
                </a:stretch>
              </a:blipFill>
            </p:spPr>
            <p:txBody>
              <a:bodyPr/>
              <a:lstStyle/>
              <a:p>
                <a:r>
                  <a:rPr lang="en-US">
                    <a:noFill/>
                  </a:rPr>
                  <a:t> </a:t>
                </a:r>
              </a:p>
            </p:txBody>
          </p:sp>
        </mc:Fallback>
      </mc:AlternateContent>
    </p:spTree>
    <p:extLst>
      <p:ext uri="{BB962C8B-B14F-4D97-AF65-F5344CB8AC3E}">
        <p14:creationId xmlns:p14="http://schemas.microsoft.com/office/powerpoint/2010/main" val="1906270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A5C73E-77CE-41B7-978E-D8B94FED529B}"/>
              </a:ext>
            </a:extLst>
          </p:cNvPr>
          <p:cNvSpPr>
            <a:spLocks noGrp="1"/>
          </p:cNvSpPr>
          <p:nvPr>
            <p:ph type="title"/>
          </p:nvPr>
        </p:nvSpPr>
        <p:spPr/>
        <p:txBody>
          <a:bodyPr/>
          <a:lstStyle/>
          <a:p>
            <a:r>
              <a:rPr lang="en-US" dirty="0"/>
              <a:t>Quotient LWE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97E69CB-2B84-4E25-96B0-093AD039B7AE}"/>
                  </a:ext>
                </a:extLst>
              </p:cNvPr>
              <p:cNvSpPr>
                <a:spLocks noGrp="1"/>
              </p:cNvSpPr>
              <p:nvPr>
                <p:ph sz="half" idx="1"/>
              </p:nvPr>
            </p:nvSpPr>
            <p:spPr/>
            <p:txBody>
              <a:bodyPr>
                <a:normAutofit fontScale="77500" lnSpcReduction="20000"/>
              </a:bodyPr>
              <a:lstStyle/>
              <a:p>
                <a:pPr marL="0" indent="0">
                  <a:buNone/>
                </a:pPr>
                <a:r>
                  <a:rPr lang="en-US" b="1" u="sng" dirty="0"/>
                  <a:t>KeyGen:</a:t>
                </a:r>
                <a:r>
                  <a:rPr lang="en-US" dirty="0"/>
                  <a:t> </a:t>
                </a:r>
              </a:p>
              <a:p>
                <a:r>
                  <a:rPr lang="en-US" dirty="0"/>
                  <a:t>Generate “short” matrix/module: </a:t>
                </a:r>
              </a:p>
              <a:p>
                <a:pPr marL="0" indent="0">
                  <a:buNone/>
                </a:pPr>
                <a14:m>
                  <m:oMathPara xmlns:m="http://schemas.openxmlformats.org/officeDocument/2006/math">
                    <m:oMathParaPr>
                      <m:jc m:val="centerGroup"/>
                    </m:oMathParaPr>
                    <m:oMath xmlns:m="http://schemas.openxmlformats.org/officeDocument/2006/math">
                      <m:d>
                        <m:dPr>
                          <m:ctrlPr>
                            <a:rPr lang="en-US" b="1" i="1" smtClean="0">
                              <a:solidFill>
                                <a:srgbClr val="FF0000"/>
                              </a:solidFill>
                              <a:latin typeface="Cambria Math" panose="02040503050406030204" pitchFamily="18" charset="0"/>
                            </a:rPr>
                          </m:ctrlPr>
                        </m:dPr>
                        <m:e>
                          <m:m>
                            <m:mPr>
                              <m:mcs>
                                <m:mc>
                                  <m:mcPr>
                                    <m:count m:val="2"/>
                                    <m:mcJc m:val="center"/>
                                  </m:mcPr>
                                </m:mc>
                              </m:mcs>
                              <m:ctrlPr>
                                <a:rPr lang="en-US" b="1" i="1" smtClean="0">
                                  <a:solidFill>
                                    <a:srgbClr val="FF0000"/>
                                  </a:solidFill>
                                  <a:latin typeface="Cambria Math" panose="02040503050406030204" pitchFamily="18" charset="0"/>
                                </a:rPr>
                              </m:ctrlPr>
                            </m:mPr>
                            <m:m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𝒓</m:t>
                                    </m:r>
                                  </m:e>
                                  <m:sub>
                                    <m:r>
                                      <a:rPr lang="en-US" b="1" i="1" smtClean="0">
                                        <a:solidFill>
                                          <a:srgbClr val="FF0000"/>
                                        </a:solidFill>
                                        <a:latin typeface="Cambria Math" panose="02040503050406030204" pitchFamily="18" charset="0"/>
                                      </a:rPr>
                                      <m:t>𝟏</m:t>
                                    </m:r>
                                  </m:sub>
                                </m:sSub>
                              </m:e>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𝒓</m:t>
                                    </m:r>
                                  </m:e>
                                  <m:sub>
                                    <m:r>
                                      <a:rPr lang="en-US" b="1" i="1" smtClean="0">
                                        <a:solidFill>
                                          <a:srgbClr val="FF0000"/>
                                        </a:solidFill>
                                        <a:latin typeface="Cambria Math" panose="02040503050406030204" pitchFamily="18" charset="0"/>
                                      </a:rPr>
                                      <m:t>𝟐</m:t>
                                    </m:r>
                                  </m:sub>
                                </m:sSub>
                              </m:e>
                            </m:mr>
                          </m:m>
                        </m:e>
                      </m:d>
                    </m:oMath>
                  </m:oMathPara>
                </a14:m>
                <a:endParaRPr lang="en-US" b="1" dirty="0"/>
              </a:p>
              <a:p>
                <a:r>
                  <a:rPr lang="en-US" dirty="0"/>
                  <a:t>Public key:</a:t>
                </a:r>
              </a:p>
              <a:p>
                <a:pPr marL="457200" lvl="1" indent="0">
                  <a:buNone/>
                </a:pPr>
                <a14:m>
                  <m:oMathPara xmlns:m="http://schemas.openxmlformats.org/officeDocument/2006/math">
                    <m:oMathParaPr>
                      <m:jc m:val="centerGroup"/>
                    </m:oMathParaPr>
                    <m:oMath xmlns:m="http://schemas.openxmlformats.org/officeDocument/2006/math">
                      <m:r>
                        <a:rPr lang="en-US" sz="2900" b="1" i="1" smtClean="0">
                          <a:solidFill>
                            <a:srgbClr val="FF0000"/>
                          </a:solidFill>
                          <a:latin typeface="Cambria Math" panose="02040503050406030204" pitchFamily="18" charset="0"/>
                        </a:rPr>
                        <m:t>𝑷</m:t>
                      </m:r>
                      <m:r>
                        <a:rPr lang="en-US" sz="2900" b="1" i="1" smtClean="0">
                          <a:solidFill>
                            <a:srgbClr val="FF0000"/>
                          </a:solidFill>
                          <a:latin typeface="Cambria Math" panose="02040503050406030204" pitchFamily="18" charset="0"/>
                        </a:rPr>
                        <m:t>=</m:t>
                      </m:r>
                      <m:sSubSup>
                        <m:sSubSupPr>
                          <m:ctrlPr>
                            <a:rPr lang="en-US" sz="2900" b="1" i="1" smtClean="0">
                              <a:solidFill>
                                <a:srgbClr val="FF0000"/>
                              </a:solidFill>
                              <a:latin typeface="Cambria Math" panose="02040503050406030204" pitchFamily="18" charset="0"/>
                            </a:rPr>
                          </m:ctrlPr>
                        </m:sSubSupPr>
                        <m:e>
                          <m:r>
                            <a:rPr lang="en-US" sz="2900" b="1" i="1" smtClean="0">
                              <a:solidFill>
                                <a:srgbClr val="FF0000"/>
                              </a:solidFill>
                              <a:latin typeface="Cambria Math" panose="02040503050406030204" pitchFamily="18" charset="0"/>
                            </a:rPr>
                            <m:t>𝒓</m:t>
                          </m:r>
                        </m:e>
                        <m:sub>
                          <m:r>
                            <a:rPr lang="en-US" sz="2900" b="1" i="1" smtClean="0">
                              <a:solidFill>
                                <a:srgbClr val="FF0000"/>
                              </a:solidFill>
                              <a:latin typeface="Cambria Math" panose="02040503050406030204" pitchFamily="18" charset="0"/>
                            </a:rPr>
                            <m:t>𝟏</m:t>
                          </m:r>
                        </m:sub>
                        <m:sup>
                          <m:r>
                            <a:rPr lang="en-US" sz="2900" b="1" i="1" smtClean="0">
                              <a:solidFill>
                                <a:srgbClr val="FF0000"/>
                              </a:solidFill>
                              <a:latin typeface="Cambria Math" panose="02040503050406030204" pitchFamily="18" charset="0"/>
                            </a:rPr>
                            <m:t>−</m:t>
                          </m:r>
                          <m:r>
                            <a:rPr lang="en-US" sz="2900" b="1" i="1" smtClean="0">
                              <a:solidFill>
                                <a:srgbClr val="FF0000"/>
                              </a:solidFill>
                              <a:latin typeface="Cambria Math" panose="02040503050406030204" pitchFamily="18" charset="0"/>
                            </a:rPr>
                            <m:t>𝟏</m:t>
                          </m:r>
                        </m:sup>
                      </m:sSubSup>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𝒓</m:t>
                          </m:r>
                        </m:e>
                        <m:sub>
                          <m:r>
                            <a:rPr lang="en-US" sz="2900" b="1" i="1" smtClean="0">
                              <a:solidFill>
                                <a:srgbClr val="FF0000"/>
                              </a:solidFill>
                              <a:latin typeface="Cambria Math" panose="02040503050406030204" pitchFamily="18" charset="0"/>
                            </a:rPr>
                            <m:t>𝟐</m:t>
                          </m:r>
                        </m:sub>
                      </m:sSub>
                    </m:oMath>
                  </m:oMathPara>
                </a14:m>
                <a:endParaRPr lang="en-US" sz="2900" dirty="0"/>
              </a:p>
              <a:p>
                <a:pPr marL="0" indent="0">
                  <a:buNone/>
                </a:pPr>
                <a:r>
                  <a:rPr lang="en-US" b="1" u="sng" dirty="0"/>
                  <a:t>Enc:</a:t>
                </a:r>
              </a:p>
              <a:p>
                <a:r>
                  <a:rPr lang="en-US" dirty="0"/>
                  <a:t>Generate “short” matrix/module: </a:t>
                </a:r>
              </a:p>
              <a:p>
                <a:pPr marL="0" indent="0">
                  <a:buNone/>
                </a:pPr>
                <a14:m>
                  <m:oMathPara xmlns:m="http://schemas.openxmlformats.org/officeDocument/2006/math">
                    <m:oMathParaPr>
                      <m:jc m:val="centerGroup"/>
                    </m:oMathParaPr>
                    <m:oMath xmlns:m="http://schemas.openxmlformats.org/officeDocument/2006/math">
                      <m:d>
                        <m:dPr>
                          <m:ctrlPr>
                            <a:rPr lang="en-US" b="1" i="1" smtClean="0">
                              <a:solidFill>
                                <a:srgbClr val="FF0000"/>
                              </a:solidFill>
                              <a:latin typeface="Cambria Math" panose="02040503050406030204" pitchFamily="18" charset="0"/>
                            </a:rPr>
                          </m:ctrlPr>
                        </m:dPr>
                        <m:e>
                          <m:m>
                            <m:mPr>
                              <m:mcs>
                                <m:mc>
                                  <m:mcPr>
                                    <m:count m:val="1"/>
                                    <m:mcJc m:val="center"/>
                                  </m:mcPr>
                                </m:mc>
                              </m:mcs>
                              <m:ctrlPr>
                                <a:rPr lang="en-US" b="1" i="1" smtClean="0">
                                  <a:solidFill>
                                    <a:srgbClr val="FF0000"/>
                                  </a:solidFill>
                                  <a:latin typeface="Cambria Math" panose="02040503050406030204" pitchFamily="18" charset="0"/>
                                </a:rPr>
                              </m:ctrlPr>
                            </m:mPr>
                            <m:m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𝒔</m:t>
                                    </m:r>
                                  </m:e>
                                  <m:sub>
                                    <m:r>
                                      <a:rPr lang="en-US" b="1" i="1" smtClean="0">
                                        <a:solidFill>
                                          <a:srgbClr val="FF0000"/>
                                        </a:solidFill>
                                        <a:latin typeface="Cambria Math" panose="02040503050406030204" pitchFamily="18" charset="0"/>
                                      </a:rPr>
                                      <m:t>𝟏</m:t>
                                    </m:r>
                                  </m:sub>
                                </m:sSub>
                              </m:e>
                            </m:mr>
                            <m:mr>
                              <m:e>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𝒔</m:t>
                                    </m:r>
                                  </m:e>
                                  <m:sub>
                                    <m:r>
                                      <a:rPr lang="en-US" b="1" i="1" smtClean="0">
                                        <a:solidFill>
                                          <a:srgbClr val="FF0000"/>
                                        </a:solidFill>
                                        <a:latin typeface="Cambria Math" panose="02040503050406030204" pitchFamily="18" charset="0"/>
                                      </a:rPr>
                                      <m:t>𝟐</m:t>
                                    </m:r>
                                  </m:sub>
                                </m:sSub>
                              </m:e>
                            </m:mr>
                          </m:m>
                        </m:e>
                      </m:d>
                    </m:oMath>
                  </m:oMathPara>
                </a14:m>
                <a:endParaRPr lang="en-US" dirty="0"/>
              </a:p>
              <a:p>
                <a:pPr marL="0" indent="0">
                  <a:buNone/>
                </a:pPr>
                <a:endParaRPr lang="en-US" dirty="0"/>
              </a:p>
              <a:p>
                <a:r>
                  <a:rPr lang="en-US" dirty="0"/>
                  <a:t>Ciphertext:</a:t>
                </a:r>
              </a:p>
              <a:p>
                <a:pPr marL="457200" lvl="1" indent="0">
                  <a:buNone/>
                </a:pPr>
                <a14:m>
                  <m:oMathPara xmlns:m="http://schemas.openxmlformats.org/officeDocument/2006/math">
                    <m:oMathParaPr>
                      <m:jc m:val="centerGroup"/>
                    </m:oMathParaPr>
                    <m:oMath xmlns:m="http://schemas.openxmlformats.org/officeDocument/2006/math">
                      <m:r>
                        <a:rPr lang="en-US" sz="2900" b="1" i="1" smtClean="0">
                          <a:solidFill>
                            <a:srgbClr val="FF0000"/>
                          </a:solidFill>
                          <a:latin typeface="Cambria Math" panose="02040503050406030204" pitchFamily="18" charset="0"/>
                        </a:rPr>
                        <m:t>𝑪</m:t>
                      </m:r>
                      <m:r>
                        <a:rPr lang="en-US" sz="2900" b="1" i="1" smtClean="0">
                          <a:solidFill>
                            <a:srgbClr val="FF0000"/>
                          </a:solidFill>
                          <a:latin typeface="Cambria Math" panose="02040503050406030204" pitchFamily="18" charset="0"/>
                        </a:rPr>
                        <m:t>= </m:t>
                      </m:r>
                      <m:d>
                        <m:dPr>
                          <m:ctrlPr>
                            <a:rPr lang="en-US" sz="2900" b="1" i="1" smtClean="0">
                              <a:solidFill>
                                <a:srgbClr val="FF0000"/>
                              </a:solidFill>
                              <a:latin typeface="Cambria Math" panose="02040503050406030204" pitchFamily="18" charset="0"/>
                            </a:rPr>
                          </m:ctrlPr>
                        </m:dPr>
                        <m:e>
                          <m:m>
                            <m:mPr>
                              <m:mcs>
                                <m:mc>
                                  <m:mcPr>
                                    <m:count m:val="2"/>
                                    <m:mcJc m:val="center"/>
                                  </m:mcPr>
                                </m:mc>
                              </m:mcs>
                              <m:ctrlPr>
                                <a:rPr lang="en-US" sz="2900" b="1" i="1" smtClean="0">
                                  <a:solidFill>
                                    <a:srgbClr val="FF0000"/>
                                  </a:solidFill>
                                  <a:latin typeface="Cambria Math" panose="02040503050406030204" pitchFamily="18" charset="0"/>
                                </a:rPr>
                              </m:ctrlPr>
                            </m:mPr>
                            <m:mr>
                              <m:e>
                                <m:r>
                                  <m:rPr>
                                    <m:brk m:alnAt="7"/>
                                  </m:rPr>
                                  <a:rPr lang="en-US" sz="2900" b="1" i="1" smtClean="0">
                                    <a:solidFill>
                                      <a:srgbClr val="FF0000"/>
                                    </a:solidFill>
                                    <a:latin typeface="Cambria Math" panose="02040503050406030204" pitchFamily="18" charset="0"/>
                                  </a:rPr>
                                  <m:t>𝑰</m:t>
                                </m:r>
                              </m:e>
                              <m:e>
                                <m:r>
                                  <a:rPr lang="en-US" sz="2900" b="1" i="1" smtClean="0">
                                    <a:solidFill>
                                      <a:srgbClr val="FF0000"/>
                                    </a:solidFill>
                                    <a:latin typeface="Cambria Math" panose="02040503050406030204" pitchFamily="18" charset="0"/>
                                  </a:rPr>
                                  <m:t>𝑷</m:t>
                                </m:r>
                              </m:e>
                            </m:mr>
                          </m:m>
                        </m:e>
                      </m:d>
                      <m:d>
                        <m:dPr>
                          <m:ctrlPr>
                            <a:rPr lang="en-US" sz="2900" b="1" i="1" smtClean="0">
                              <a:solidFill>
                                <a:srgbClr val="FF0000"/>
                              </a:solidFill>
                              <a:latin typeface="Cambria Math" panose="02040503050406030204" pitchFamily="18" charset="0"/>
                            </a:rPr>
                          </m:ctrlPr>
                        </m:dPr>
                        <m:e>
                          <m:m>
                            <m:mPr>
                              <m:mcs>
                                <m:mc>
                                  <m:mcPr>
                                    <m:count m:val="1"/>
                                    <m:mcJc m:val="center"/>
                                  </m:mcPr>
                                </m:mc>
                              </m:mcs>
                              <m:ctrlPr>
                                <a:rPr lang="en-US" sz="2900" b="1" i="1" smtClean="0">
                                  <a:solidFill>
                                    <a:srgbClr val="FF0000"/>
                                  </a:solidFill>
                                  <a:latin typeface="Cambria Math" panose="02040503050406030204" pitchFamily="18" charset="0"/>
                                </a:rPr>
                              </m:ctrlPr>
                            </m:mP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𝒔</m:t>
                                    </m:r>
                                  </m:e>
                                  <m:sub>
                                    <m:r>
                                      <a:rPr lang="en-US" sz="2900" b="1" i="1" smtClean="0">
                                        <a:solidFill>
                                          <a:srgbClr val="FF0000"/>
                                        </a:solidFill>
                                        <a:latin typeface="Cambria Math" panose="02040503050406030204" pitchFamily="18" charset="0"/>
                                      </a:rPr>
                                      <m:t>𝟏</m:t>
                                    </m:r>
                                  </m:sub>
                                </m:sSub>
                              </m:e>
                            </m:mr>
                            <m:mr>
                              <m:e>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𝒔</m:t>
                                    </m:r>
                                  </m:e>
                                  <m:sub>
                                    <m:r>
                                      <a:rPr lang="en-US" sz="2900" b="1" i="1" smtClean="0">
                                        <a:solidFill>
                                          <a:srgbClr val="FF0000"/>
                                        </a:solidFill>
                                        <a:latin typeface="Cambria Math" panose="02040503050406030204" pitchFamily="18" charset="0"/>
                                      </a:rPr>
                                      <m:t>𝟐</m:t>
                                    </m:r>
                                  </m:sub>
                                </m:sSub>
                              </m:e>
                            </m:mr>
                          </m:m>
                        </m:e>
                      </m:d>
                    </m:oMath>
                  </m:oMathPara>
                </a14:m>
                <a:endParaRPr lang="en-US" sz="2900" dirty="0"/>
              </a:p>
            </p:txBody>
          </p:sp>
        </mc:Choice>
        <mc:Fallback xmlns="">
          <p:sp>
            <p:nvSpPr>
              <p:cNvPr id="5" name="Content Placeholder 4">
                <a:extLst>
                  <a:ext uri="{FF2B5EF4-FFF2-40B4-BE49-F238E27FC236}">
                    <a16:creationId xmlns:a16="http://schemas.microsoft.com/office/drawing/2014/main" xmlns:a14="http://schemas.microsoft.com/office/drawing/2010/main" xmlns="" id="{F97E69CB-2B84-4E25-96B0-093AD039B7AE}"/>
                  </a:ext>
                </a:extLst>
              </p:cNvPr>
              <p:cNvSpPr>
                <a:spLocks noGrp="1" noRot="1" noChangeAspect="1" noMove="1" noResize="1" noEditPoints="1" noAdjustHandles="1" noChangeArrowheads="1" noChangeShapeType="1" noTextEdit="1"/>
              </p:cNvSpPr>
              <p:nvPr>
                <p:ph sz="half" idx="1"/>
              </p:nvPr>
            </p:nvSpPr>
            <p:spPr>
              <a:blipFill rotWithShape="0">
                <a:blip r:embed="rId2"/>
                <a:stretch>
                  <a:fillRect l="-1529" t="-28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F90EF544-1EEB-4DA4-8C77-37A4B3C9637B}"/>
                  </a:ext>
                </a:extLst>
              </p:cNvPr>
              <p:cNvSpPr>
                <a:spLocks noGrp="1"/>
              </p:cNvSpPr>
              <p:nvPr>
                <p:ph sz="half" idx="2"/>
              </p:nvPr>
            </p:nvSpPr>
            <p:spPr/>
            <p:txBody>
              <a:bodyPr>
                <a:normAutofit fontScale="77500" lnSpcReduction="20000"/>
              </a:bodyPr>
              <a:lstStyle/>
              <a:p>
                <a:pPr marL="0" indent="0">
                  <a:buNone/>
                </a:pPr>
                <a:r>
                  <a:rPr lang="en-US" b="1" u="sng" dirty="0"/>
                  <a:t>Dec:</a:t>
                </a:r>
              </a:p>
              <a:p>
                <a:r>
                  <a:rPr lang="en-US" dirty="0"/>
                  <a:t>Calculate </a:t>
                </a:r>
              </a:p>
              <a:p>
                <a:pPr marL="0" indent="0">
                  <a:buNone/>
                </a:pPr>
                <a14:m>
                  <m:oMathPara xmlns:m="http://schemas.openxmlformats.org/officeDocument/2006/math">
                    <m:oMathParaPr>
                      <m:jc m:val="centerGroup"/>
                    </m:oMathParaPr>
                    <m:oMath xmlns:m="http://schemas.openxmlformats.org/officeDocument/2006/math">
                      <m:sSub>
                        <m:sSubPr>
                          <m:ctrlPr>
                            <a:rPr lang="en-US" sz="2900" b="1" i="1" smtClean="0">
                              <a:solidFill>
                                <a:srgbClr val="FF0000"/>
                              </a:solidFill>
                              <a:latin typeface="Cambria Math" panose="02040503050406030204" pitchFamily="18" charset="0"/>
                            </a:rPr>
                          </m:ctrlPr>
                        </m:sSubPr>
                        <m:e>
                          <m:r>
                            <a:rPr lang="en-US" sz="2900" b="1" i="1" smtClean="0">
                              <a:solidFill>
                                <a:srgbClr val="FF0000"/>
                              </a:solidFill>
                              <a:latin typeface="Cambria Math" panose="02040503050406030204" pitchFamily="18" charset="0"/>
                            </a:rPr>
                            <m:t>𝒓</m:t>
                          </m:r>
                        </m:e>
                        <m:sub>
                          <m:r>
                            <a:rPr lang="en-US" sz="2900" b="1" i="1" smtClean="0">
                              <a:solidFill>
                                <a:srgbClr val="FF0000"/>
                              </a:solidFill>
                              <a:latin typeface="Cambria Math" panose="02040503050406030204" pitchFamily="18" charset="0"/>
                            </a:rPr>
                            <m:t>𝟏</m:t>
                          </m:r>
                        </m:sub>
                      </m:sSub>
                      <m:r>
                        <a:rPr lang="en-US" sz="2900" b="1" i="1" smtClean="0">
                          <a:solidFill>
                            <a:srgbClr val="FF0000"/>
                          </a:solidFill>
                          <a:latin typeface="Cambria Math" panose="02040503050406030204" pitchFamily="18" charset="0"/>
                        </a:rPr>
                        <m:t>𝑪</m:t>
                      </m:r>
                      <m:r>
                        <a:rPr lang="en-US" sz="2900" b="1" i="1" smtClean="0">
                          <a:solidFill>
                            <a:srgbClr val="FF0000"/>
                          </a:solidFill>
                          <a:latin typeface="Cambria Math" panose="02040503050406030204" pitchFamily="18" charset="0"/>
                        </a:rPr>
                        <m:t>= </m:t>
                      </m:r>
                      <m:d>
                        <m:dPr>
                          <m:ctrlPr>
                            <a:rPr lang="en-US" sz="2900" b="1" i="1" smtClean="0">
                              <a:solidFill>
                                <a:srgbClr val="FF0000"/>
                              </a:solidFill>
                              <a:latin typeface="Cambria Math" panose="02040503050406030204" pitchFamily="18" charset="0"/>
                              <a:ea typeface="Cambria Math" panose="02040503050406030204" pitchFamily="18" charset="0"/>
                            </a:rPr>
                          </m:ctrlPr>
                        </m:dPr>
                        <m:e>
                          <m:m>
                            <m:mPr>
                              <m:mcs>
                                <m:mc>
                                  <m:mcPr>
                                    <m:count m:val="2"/>
                                    <m:mcJc m:val="center"/>
                                  </m:mcPr>
                                </m:mc>
                              </m:mcs>
                              <m:ctrlPr>
                                <a:rPr lang="en-US" sz="2900" b="1" i="1" smtClean="0">
                                  <a:solidFill>
                                    <a:srgbClr val="FF0000"/>
                                  </a:solidFill>
                                  <a:latin typeface="Cambria Math" panose="02040503050406030204" pitchFamily="18" charset="0"/>
                                  <a:ea typeface="Cambria Math" panose="02040503050406030204" pitchFamily="18" charset="0"/>
                                </a:rPr>
                              </m:ctrlPr>
                            </m:mPr>
                            <m:mr>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𝒓</m:t>
                                    </m:r>
                                  </m:e>
                                  <m:sub>
                                    <m:r>
                                      <a:rPr lang="en-US" sz="2900" b="1" i="1" smtClean="0">
                                        <a:solidFill>
                                          <a:srgbClr val="FF0000"/>
                                        </a:solidFill>
                                        <a:latin typeface="Cambria Math" panose="02040503050406030204" pitchFamily="18" charset="0"/>
                                        <a:ea typeface="Cambria Math" panose="02040503050406030204" pitchFamily="18" charset="0"/>
                                      </a:rPr>
                                      <m:t>𝟏</m:t>
                                    </m:r>
                                  </m:sub>
                                </m:sSub>
                              </m:e>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𝒓</m:t>
                                    </m:r>
                                  </m:e>
                                  <m:sub>
                                    <m:r>
                                      <a:rPr lang="en-US" sz="2900" b="1" i="1" smtClean="0">
                                        <a:solidFill>
                                          <a:srgbClr val="FF0000"/>
                                        </a:solidFill>
                                        <a:latin typeface="Cambria Math" panose="02040503050406030204" pitchFamily="18" charset="0"/>
                                        <a:ea typeface="Cambria Math" panose="02040503050406030204" pitchFamily="18" charset="0"/>
                                      </a:rPr>
                                      <m:t>𝟐</m:t>
                                    </m:r>
                                  </m:sub>
                                </m:sSub>
                              </m:e>
                            </m:mr>
                          </m:m>
                        </m:e>
                      </m:d>
                      <m:d>
                        <m:dPr>
                          <m:ctrlPr>
                            <a:rPr lang="en-US" sz="2900" b="1" i="1" smtClean="0">
                              <a:solidFill>
                                <a:srgbClr val="FF0000"/>
                              </a:solidFill>
                              <a:latin typeface="Cambria Math" panose="02040503050406030204" pitchFamily="18" charset="0"/>
                              <a:ea typeface="Cambria Math" panose="02040503050406030204" pitchFamily="18" charset="0"/>
                            </a:rPr>
                          </m:ctrlPr>
                        </m:dPr>
                        <m:e>
                          <m:m>
                            <m:mPr>
                              <m:mcs>
                                <m:mc>
                                  <m:mcPr>
                                    <m:count m:val="1"/>
                                    <m:mcJc m:val="center"/>
                                  </m:mcPr>
                                </m:mc>
                              </m:mcs>
                              <m:ctrlPr>
                                <a:rPr lang="en-US" sz="2900" b="1" i="1" smtClean="0">
                                  <a:solidFill>
                                    <a:srgbClr val="FF0000"/>
                                  </a:solidFill>
                                  <a:latin typeface="Cambria Math" panose="02040503050406030204" pitchFamily="18" charset="0"/>
                                  <a:ea typeface="Cambria Math" panose="02040503050406030204" pitchFamily="18" charset="0"/>
                                </a:rPr>
                              </m:ctrlPr>
                            </m:mPr>
                            <m:mr>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𝒔</m:t>
                                    </m:r>
                                  </m:e>
                                  <m:sub>
                                    <m:r>
                                      <a:rPr lang="en-US" sz="2900" b="1" i="1" smtClean="0">
                                        <a:solidFill>
                                          <a:srgbClr val="FF0000"/>
                                        </a:solidFill>
                                        <a:latin typeface="Cambria Math" panose="02040503050406030204" pitchFamily="18" charset="0"/>
                                        <a:ea typeface="Cambria Math" panose="02040503050406030204" pitchFamily="18" charset="0"/>
                                      </a:rPr>
                                      <m:t>𝟏</m:t>
                                    </m:r>
                                  </m:sub>
                                </m:sSub>
                              </m:e>
                            </m:mr>
                            <m:mr>
                              <m:e>
                                <m:sSub>
                                  <m:sSubPr>
                                    <m:ctrlPr>
                                      <a:rPr lang="en-US" sz="2900" b="1" i="1" smtClean="0">
                                        <a:solidFill>
                                          <a:srgbClr val="FF0000"/>
                                        </a:solidFill>
                                        <a:latin typeface="Cambria Math" panose="02040503050406030204" pitchFamily="18" charset="0"/>
                                        <a:ea typeface="Cambria Math" panose="02040503050406030204" pitchFamily="18" charset="0"/>
                                      </a:rPr>
                                    </m:ctrlPr>
                                  </m:sSubPr>
                                  <m:e>
                                    <m:r>
                                      <a:rPr lang="en-US" sz="2900" b="1" i="1" smtClean="0">
                                        <a:solidFill>
                                          <a:srgbClr val="FF0000"/>
                                        </a:solidFill>
                                        <a:latin typeface="Cambria Math" panose="02040503050406030204" pitchFamily="18" charset="0"/>
                                        <a:ea typeface="Cambria Math" panose="02040503050406030204" pitchFamily="18" charset="0"/>
                                      </a:rPr>
                                      <m:t>𝒔</m:t>
                                    </m:r>
                                  </m:e>
                                  <m:sub>
                                    <m:r>
                                      <a:rPr lang="en-US" sz="2900" b="1" i="1" smtClean="0">
                                        <a:solidFill>
                                          <a:srgbClr val="FF0000"/>
                                        </a:solidFill>
                                        <a:latin typeface="Cambria Math" panose="02040503050406030204" pitchFamily="18" charset="0"/>
                                        <a:ea typeface="Cambria Math" panose="02040503050406030204" pitchFamily="18" charset="0"/>
                                      </a:rPr>
                                      <m:t>𝟐</m:t>
                                    </m:r>
                                  </m:sub>
                                </m:sSub>
                              </m:e>
                            </m:mr>
                          </m:m>
                        </m:e>
                      </m:d>
                    </m:oMath>
                  </m:oMathPara>
                </a14:m>
                <a:endParaRPr lang="en-US" sz="2900" b="1" dirty="0"/>
              </a:p>
              <a:p>
                <a:pPr marL="0" indent="0">
                  <a:buNone/>
                </a:pPr>
                <a:endParaRPr lang="en-US" sz="2900" b="1" dirty="0"/>
              </a:p>
              <a:p>
                <a:r>
                  <a:rPr lang="en-US" sz="2500" dirty="0"/>
                  <a:t>Recover </a:t>
                </a:r>
                <a14:m>
                  <m:oMath xmlns:m="http://schemas.openxmlformats.org/officeDocument/2006/math">
                    <m:d>
                      <m:dPr>
                        <m:ctrlPr>
                          <a:rPr lang="en-US" sz="2800" b="1" i="1" smtClean="0">
                            <a:solidFill>
                              <a:srgbClr val="FF0000"/>
                            </a:solidFill>
                            <a:latin typeface="Cambria Math" panose="02040503050406030204" pitchFamily="18" charset="0"/>
                          </a:rPr>
                        </m:ctrlPr>
                      </m:dPr>
                      <m:e>
                        <m:m>
                          <m:mPr>
                            <m:mcs>
                              <m:mc>
                                <m:mcPr>
                                  <m:count m:val="1"/>
                                  <m:mcJc m:val="center"/>
                                </m:mcPr>
                              </m:mc>
                            </m:mcs>
                            <m:ctrlPr>
                              <a:rPr lang="en-US" sz="2800" b="1" i="1" smtClean="0">
                                <a:solidFill>
                                  <a:srgbClr val="FF0000"/>
                                </a:solidFill>
                                <a:latin typeface="Cambria Math" panose="02040503050406030204" pitchFamily="18" charset="0"/>
                              </a:rPr>
                            </m:ctrlPr>
                          </m:mPr>
                          <m:mr>
                            <m:e>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𝒔</m:t>
                                  </m:r>
                                </m:e>
                                <m:sub>
                                  <m:r>
                                    <a:rPr lang="en-US" sz="2800" b="1" i="1" smtClean="0">
                                      <a:solidFill>
                                        <a:srgbClr val="FF0000"/>
                                      </a:solidFill>
                                      <a:latin typeface="Cambria Math" panose="02040503050406030204" pitchFamily="18" charset="0"/>
                                    </a:rPr>
                                    <m:t>𝟏</m:t>
                                  </m:r>
                                </m:sub>
                              </m:sSub>
                            </m:e>
                          </m:mr>
                          <m:mr>
                            <m:e>
                              <m:sSub>
                                <m:sSubPr>
                                  <m:ctrlPr>
                                    <a:rPr lang="en-US" sz="2800" b="1" i="1" smtClean="0">
                                      <a:solidFill>
                                        <a:srgbClr val="FF0000"/>
                                      </a:solidFill>
                                      <a:latin typeface="Cambria Math" panose="02040503050406030204" pitchFamily="18" charset="0"/>
                                    </a:rPr>
                                  </m:ctrlPr>
                                </m:sSubPr>
                                <m:e>
                                  <m:r>
                                    <a:rPr lang="en-US" sz="2800" b="1" i="1" smtClean="0">
                                      <a:solidFill>
                                        <a:srgbClr val="FF0000"/>
                                      </a:solidFill>
                                      <a:latin typeface="Cambria Math" panose="02040503050406030204" pitchFamily="18" charset="0"/>
                                    </a:rPr>
                                    <m:t>𝒔</m:t>
                                  </m:r>
                                </m:e>
                                <m:sub>
                                  <m:r>
                                    <a:rPr lang="en-US" sz="2800" b="1" i="1" smtClean="0">
                                      <a:solidFill>
                                        <a:srgbClr val="FF0000"/>
                                      </a:solidFill>
                                      <a:latin typeface="Cambria Math" panose="02040503050406030204" pitchFamily="18" charset="0"/>
                                    </a:rPr>
                                    <m:t>𝟐</m:t>
                                  </m:r>
                                </m:sub>
                              </m:sSub>
                            </m:e>
                          </m:mr>
                        </m:m>
                      </m:e>
                    </m:d>
                  </m:oMath>
                </a14:m>
                <a:r>
                  <a:rPr lang="en-US" sz="2500" dirty="0"/>
                  <a:t> Using:</a:t>
                </a:r>
              </a:p>
              <a:p>
                <a:pPr lvl="2"/>
                <a:endParaRPr lang="en-US" sz="2100" dirty="0"/>
              </a:p>
              <a:p>
                <a:pPr lvl="1"/>
                <a:endParaRPr lang="en-US" sz="2500" dirty="0"/>
              </a:p>
              <a:p>
                <a:pPr lvl="1"/>
                <a:r>
                  <a:rPr lang="en-US" sz="2500" dirty="0"/>
                  <a:t>NTRU Trapdoor (NTRU, </a:t>
                </a:r>
                <a:r>
                  <a:rPr lang="en-US" sz="2500" dirty="0" err="1"/>
                  <a:t>sNTRUprime</a:t>
                </a:r>
                <a:r>
                  <a:rPr lang="en-US" sz="2500" dirty="0"/>
                  <a:t>)</a:t>
                </a:r>
              </a:p>
              <a:p>
                <a:pPr lvl="1"/>
                <a:r>
                  <a:rPr lang="en-US" sz="2500" dirty="0"/>
                  <a:t>MDPC decoder (BIKE-1,2, </a:t>
                </a:r>
                <a:r>
                  <a:rPr lang="en-US" sz="2500" dirty="0" err="1"/>
                  <a:t>LEDAcrypt</a:t>
                </a:r>
                <a:r>
                  <a:rPr lang="en-US" sz="2500" dirty="0"/>
                  <a:t>)</a:t>
                </a:r>
              </a:p>
              <a:p>
                <a:pPr lvl="1"/>
                <a:r>
                  <a:rPr lang="en-US" sz="2500" dirty="0"/>
                  <a:t>LRPC decoder (ROLLO-I, II)</a:t>
                </a:r>
              </a:p>
            </p:txBody>
          </p:sp>
        </mc:Choice>
        <mc:Fallback xmlns="">
          <p:sp>
            <p:nvSpPr>
              <p:cNvPr id="6" name="Content Placeholder 5">
                <a:extLst>
                  <a:ext uri="{FF2B5EF4-FFF2-40B4-BE49-F238E27FC236}">
                    <a16:creationId xmlns:a16="http://schemas.microsoft.com/office/drawing/2014/main" id="{F90EF544-1EEB-4DA4-8C77-37A4B3C9637B}"/>
                  </a:ext>
                </a:extLst>
              </p:cNvPr>
              <p:cNvSpPr>
                <a:spLocks noGrp="1" noRot="1" noChangeAspect="1" noMove="1" noResize="1" noEditPoints="1" noAdjustHandles="1" noChangeArrowheads="1" noChangeShapeType="1" noTextEdit="1"/>
              </p:cNvSpPr>
              <p:nvPr>
                <p:ph sz="half" idx="2"/>
              </p:nvPr>
            </p:nvSpPr>
            <p:spPr>
              <a:blipFill>
                <a:blip r:embed="rId3"/>
                <a:stretch>
                  <a:fillRect l="-1711" t="-3509"/>
                </a:stretch>
              </a:blipFill>
            </p:spPr>
            <p:txBody>
              <a:bodyPr/>
              <a:lstStyle/>
              <a:p>
                <a:r>
                  <a:rPr lang="en-US">
                    <a:noFill/>
                  </a:rPr>
                  <a:t> </a:t>
                </a:r>
              </a:p>
            </p:txBody>
          </p:sp>
        </mc:Fallback>
      </mc:AlternateContent>
    </p:spTree>
    <p:extLst>
      <p:ext uri="{BB962C8B-B14F-4D97-AF65-F5344CB8AC3E}">
        <p14:creationId xmlns:p14="http://schemas.microsoft.com/office/powerpoint/2010/main" val="95721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992964D-2BF9-4D15-9ED1-6EB3A242CD1A}"/>
              </a:ext>
            </a:extLst>
          </p:cNvPr>
          <p:cNvSpPr>
            <a:spLocks noGrp="1"/>
          </p:cNvSpPr>
          <p:nvPr>
            <p:ph type="title"/>
          </p:nvPr>
        </p:nvSpPr>
        <p:spPr/>
        <p:txBody>
          <a:bodyPr/>
          <a:lstStyle/>
          <a:p>
            <a:r>
              <a:rPr lang="en-US" dirty="0"/>
              <a:t>Design Choices for Product/Quotient LWE</a:t>
            </a:r>
          </a:p>
        </p:txBody>
      </p:sp>
      <p:sp>
        <p:nvSpPr>
          <p:cNvPr id="6" name="Content Placeholder 5">
            <a:extLst>
              <a:ext uri="{FF2B5EF4-FFF2-40B4-BE49-F238E27FC236}">
                <a16:creationId xmlns:a16="http://schemas.microsoft.com/office/drawing/2014/main" id="{06AD7F99-23F2-4540-9818-85C1135F3FD8}"/>
              </a:ext>
            </a:extLst>
          </p:cNvPr>
          <p:cNvSpPr>
            <a:spLocks noGrp="1"/>
          </p:cNvSpPr>
          <p:nvPr>
            <p:ph idx="1"/>
          </p:nvPr>
        </p:nvSpPr>
        <p:spPr/>
        <p:txBody>
          <a:bodyPr/>
          <a:lstStyle/>
          <a:p>
            <a:r>
              <a:rPr lang="en-US" dirty="0"/>
              <a:t>Metric</a:t>
            </a:r>
          </a:p>
          <a:p>
            <a:r>
              <a:rPr lang="en-US" dirty="0"/>
              <a:t>Noise Distribution</a:t>
            </a:r>
          </a:p>
          <a:p>
            <a:r>
              <a:rPr lang="en-US" dirty="0"/>
              <a:t>Ring/Module structure</a:t>
            </a:r>
          </a:p>
          <a:p>
            <a:r>
              <a:rPr lang="en-US" dirty="0"/>
              <a:t>Decoding</a:t>
            </a:r>
          </a:p>
        </p:txBody>
      </p:sp>
    </p:spTree>
    <p:extLst>
      <p:ext uri="{BB962C8B-B14F-4D97-AF65-F5344CB8AC3E}">
        <p14:creationId xmlns:p14="http://schemas.microsoft.com/office/powerpoint/2010/main" val="208924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D402F3-616F-4CC5-97CA-8DA27DABD420}"/>
              </a:ext>
            </a:extLst>
          </p:cNvPr>
          <p:cNvSpPr>
            <a:spLocks noGrp="1"/>
          </p:cNvSpPr>
          <p:nvPr>
            <p:ph type="title"/>
          </p:nvPr>
        </p:nvSpPr>
        <p:spPr/>
        <p:txBody>
          <a:bodyPr/>
          <a:lstStyle/>
          <a:p>
            <a:r>
              <a:rPr lang="en-US" dirty="0"/>
              <a:t>Metric</a:t>
            </a:r>
          </a:p>
        </p:txBody>
      </p:sp>
      <p:sp>
        <p:nvSpPr>
          <p:cNvPr id="6" name="Content Placeholder 5">
            <a:extLst>
              <a:ext uri="{FF2B5EF4-FFF2-40B4-BE49-F238E27FC236}">
                <a16:creationId xmlns:a16="http://schemas.microsoft.com/office/drawing/2014/main" id="{83C4B2C8-4B2D-473A-9547-B273DF54D5FA}"/>
              </a:ext>
            </a:extLst>
          </p:cNvPr>
          <p:cNvSpPr>
            <a:spLocks noGrp="1"/>
          </p:cNvSpPr>
          <p:nvPr>
            <p:ph idx="1"/>
          </p:nvPr>
        </p:nvSpPr>
        <p:spPr/>
        <p:txBody>
          <a:bodyPr>
            <a:normAutofit fontScale="92500" lnSpcReduction="10000"/>
          </a:bodyPr>
          <a:lstStyle/>
          <a:p>
            <a:r>
              <a:rPr lang="en-US" dirty="0"/>
              <a:t>Euclidean (Frodo, </a:t>
            </a:r>
            <a:r>
              <a:rPr lang="en-US" dirty="0" err="1"/>
              <a:t>Kyber</a:t>
            </a:r>
            <a:r>
              <a:rPr lang="en-US" dirty="0"/>
              <a:t>, Saber, </a:t>
            </a:r>
            <a:r>
              <a:rPr lang="en-US" dirty="0" err="1"/>
              <a:t>ThreeBears</a:t>
            </a:r>
            <a:r>
              <a:rPr lang="en-US" dirty="0"/>
              <a:t>, LAC, </a:t>
            </a:r>
            <a:r>
              <a:rPr lang="en-US" dirty="0" err="1"/>
              <a:t>NewHope</a:t>
            </a:r>
            <a:r>
              <a:rPr lang="en-US" dirty="0"/>
              <a:t>, Round5, NTRU, NTRU-Prime) </a:t>
            </a:r>
          </a:p>
          <a:p>
            <a:pPr lvl="1"/>
            <a:r>
              <a:rPr lang="en-US" dirty="0"/>
              <a:t>Characteristic attack: Lattice reduction (LLL, BKZ, Sieving, Enumeration)</a:t>
            </a:r>
          </a:p>
          <a:p>
            <a:pPr lvl="1"/>
            <a:endParaRPr lang="en-US" dirty="0"/>
          </a:p>
          <a:p>
            <a:r>
              <a:rPr lang="en-US" dirty="0"/>
              <a:t>Hamming (BIKE, HQC, </a:t>
            </a:r>
            <a:r>
              <a:rPr lang="en-US" dirty="0" err="1"/>
              <a:t>LEDAcrypt</a:t>
            </a:r>
            <a:r>
              <a:rPr lang="en-US" dirty="0"/>
              <a:t>)</a:t>
            </a:r>
          </a:p>
          <a:p>
            <a:pPr lvl="1"/>
            <a:r>
              <a:rPr lang="en-US" dirty="0"/>
              <a:t>Characteristic attack: Information set decoding</a:t>
            </a:r>
          </a:p>
          <a:p>
            <a:pPr lvl="1"/>
            <a:endParaRPr lang="en-US" dirty="0"/>
          </a:p>
          <a:p>
            <a:r>
              <a:rPr lang="en-US" dirty="0"/>
              <a:t>Rank (RQC, ROLLO)</a:t>
            </a:r>
          </a:p>
          <a:p>
            <a:pPr lvl="1"/>
            <a:r>
              <a:rPr lang="en-US" dirty="0"/>
              <a:t>Characteristic attacks:</a:t>
            </a:r>
          </a:p>
          <a:p>
            <a:pPr lvl="2"/>
            <a:r>
              <a:rPr lang="en-US" dirty="0"/>
              <a:t>Combinatorial: Linear algebra search /support trapping</a:t>
            </a:r>
          </a:p>
          <a:p>
            <a:pPr lvl="2"/>
            <a:r>
              <a:rPr lang="en-US" dirty="0"/>
              <a:t>Algebraic (Minors, Kipnis-Shamir, Syndrome modeling)</a:t>
            </a:r>
          </a:p>
          <a:p>
            <a:pPr lvl="1"/>
            <a:r>
              <a:rPr lang="en-US" dirty="0"/>
              <a:t>NOTE: Dramatic recent improvement in algebraic attacks doubling parameter sizes</a:t>
            </a:r>
          </a:p>
        </p:txBody>
      </p:sp>
    </p:spTree>
    <p:extLst>
      <p:ext uri="{BB962C8B-B14F-4D97-AF65-F5344CB8AC3E}">
        <p14:creationId xmlns:p14="http://schemas.microsoft.com/office/powerpoint/2010/main" val="1665886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35629-21EB-4A46-B473-D77471EF9A68}"/>
              </a:ext>
            </a:extLst>
          </p:cNvPr>
          <p:cNvSpPr>
            <a:spLocks noGrp="1"/>
          </p:cNvSpPr>
          <p:nvPr>
            <p:ph type="title"/>
          </p:nvPr>
        </p:nvSpPr>
        <p:spPr/>
        <p:txBody>
          <a:bodyPr/>
          <a:lstStyle/>
          <a:p>
            <a:r>
              <a:rPr lang="en-US" dirty="0"/>
              <a:t>Noise Distribution</a:t>
            </a:r>
          </a:p>
        </p:txBody>
      </p:sp>
      <p:sp>
        <p:nvSpPr>
          <p:cNvPr id="3" name="Content Placeholder 2">
            <a:extLst>
              <a:ext uri="{FF2B5EF4-FFF2-40B4-BE49-F238E27FC236}">
                <a16:creationId xmlns:a16="http://schemas.microsoft.com/office/drawing/2014/main" id="{00210E3B-E5FF-41D0-A737-4B43B811CBEF}"/>
              </a:ext>
            </a:extLst>
          </p:cNvPr>
          <p:cNvSpPr>
            <a:spLocks noGrp="1"/>
          </p:cNvSpPr>
          <p:nvPr>
            <p:ph idx="1"/>
          </p:nvPr>
        </p:nvSpPr>
        <p:spPr/>
        <p:txBody>
          <a:bodyPr>
            <a:normAutofit fontScale="70000" lnSpcReduction="20000"/>
          </a:bodyPr>
          <a:lstStyle/>
          <a:p>
            <a:r>
              <a:rPr lang="en-US" dirty="0"/>
              <a:t>Fixed Weight (NTRU, </a:t>
            </a:r>
            <a:r>
              <a:rPr lang="en-US" dirty="0" err="1"/>
              <a:t>sNTRUprime</a:t>
            </a:r>
            <a:r>
              <a:rPr lang="en-US" dirty="0"/>
              <a:t>, BIKE, HQC, ROLLO, RQC, LAC)</a:t>
            </a:r>
          </a:p>
          <a:p>
            <a:pPr lvl="1"/>
            <a:r>
              <a:rPr lang="en-US" dirty="0"/>
              <a:t>Seems to protect against failure boosting attacks. How effectively?</a:t>
            </a:r>
          </a:p>
          <a:p>
            <a:pPr lvl="1"/>
            <a:r>
              <a:rPr lang="en-US" dirty="0"/>
              <a:t>For lattices, security proofs generally assume Gaussian noise. Is this distribution different enough to lead to problems?</a:t>
            </a:r>
          </a:p>
          <a:p>
            <a:pPr lvl="1"/>
            <a:endParaRPr lang="en-US" dirty="0"/>
          </a:p>
          <a:p>
            <a:r>
              <a:rPr lang="en-US" dirty="0"/>
              <a:t>Fixed Weight/Product structure (</a:t>
            </a:r>
            <a:r>
              <a:rPr lang="en-US" dirty="0" err="1"/>
              <a:t>LEDAcrypt</a:t>
            </a:r>
            <a:r>
              <a:rPr lang="en-US" dirty="0"/>
              <a:t>)</a:t>
            </a:r>
          </a:p>
          <a:p>
            <a:pPr lvl="1"/>
            <a:r>
              <a:rPr lang="en-US" dirty="0"/>
              <a:t>The product structure enables an attack!</a:t>
            </a:r>
          </a:p>
          <a:p>
            <a:pPr lvl="1"/>
            <a:endParaRPr lang="en-US" dirty="0"/>
          </a:p>
          <a:p>
            <a:r>
              <a:rPr lang="en-US" dirty="0"/>
              <a:t>Binomial (Frodo, </a:t>
            </a:r>
            <a:r>
              <a:rPr lang="en-US" dirty="0" err="1"/>
              <a:t>Kyber</a:t>
            </a:r>
            <a:r>
              <a:rPr lang="en-US" dirty="0"/>
              <a:t>, </a:t>
            </a:r>
            <a:r>
              <a:rPr lang="en-US" dirty="0" err="1"/>
              <a:t>NewHope</a:t>
            </a:r>
            <a:r>
              <a:rPr lang="en-US" dirty="0"/>
              <a:t>, </a:t>
            </a:r>
            <a:r>
              <a:rPr lang="en-US" dirty="0" err="1"/>
              <a:t>ThreeBears</a:t>
            </a:r>
            <a:r>
              <a:rPr lang="en-US" dirty="0"/>
              <a:t>)</a:t>
            </a:r>
          </a:p>
          <a:p>
            <a:pPr lvl="1"/>
            <a:r>
              <a:rPr lang="en-US" dirty="0"/>
              <a:t>Closer to Gaussian. Close enough?</a:t>
            </a:r>
          </a:p>
          <a:p>
            <a:pPr lvl="1"/>
            <a:r>
              <a:rPr lang="en-US" dirty="0"/>
              <a:t>Subject to failure boosting</a:t>
            </a:r>
          </a:p>
          <a:p>
            <a:pPr lvl="1"/>
            <a:endParaRPr lang="en-US" dirty="0"/>
          </a:p>
          <a:p>
            <a:r>
              <a:rPr lang="en-US" dirty="0"/>
              <a:t>Rounding (NTRU-</a:t>
            </a:r>
            <a:r>
              <a:rPr lang="en-US" dirty="0" err="1"/>
              <a:t>LPRime</a:t>
            </a:r>
            <a:r>
              <a:rPr lang="en-US" dirty="0"/>
              <a:t>, Round5, Saber)</a:t>
            </a:r>
          </a:p>
          <a:p>
            <a:pPr lvl="1"/>
            <a:r>
              <a:rPr lang="en-US" dirty="0"/>
              <a:t>No known reduction from LWE to LWR, but no known attacks on normal parameter ranges for LWR KEMs.</a:t>
            </a:r>
          </a:p>
          <a:p>
            <a:pPr lvl="1"/>
            <a:r>
              <a:rPr lang="en-US" dirty="0"/>
              <a:t>Subject to failure boosting</a:t>
            </a:r>
          </a:p>
          <a:p>
            <a:pPr lvl="2"/>
            <a:r>
              <a:rPr lang="en-US" dirty="0"/>
              <a:t>Unless there are no failures (NTRU-</a:t>
            </a:r>
            <a:r>
              <a:rPr lang="en-US" dirty="0" err="1"/>
              <a:t>LPRime</a:t>
            </a:r>
            <a:r>
              <a:rPr lang="en-US" dirty="0"/>
              <a:t>)</a:t>
            </a:r>
          </a:p>
          <a:p>
            <a:pPr lvl="1"/>
            <a:endParaRPr lang="en-US" dirty="0"/>
          </a:p>
        </p:txBody>
      </p:sp>
    </p:spTree>
    <p:extLst>
      <p:ext uri="{BB962C8B-B14F-4D97-AF65-F5344CB8AC3E}">
        <p14:creationId xmlns:p14="http://schemas.microsoft.com/office/powerpoint/2010/main" val="3998560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1946-C57C-4934-AC4C-AAEA8C453B23}"/>
              </a:ext>
            </a:extLst>
          </p:cNvPr>
          <p:cNvSpPr>
            <a:spLocks noGrp="1"/>
          </p:cNvSpPr>
          <p:nvPr>
            <p:ph type="title"/>
          </p:nvPr>
        </p:nvSpPr>
        <p:spPr/>
        <p:txBody>
          <a:bodyPr/>
          <a:lstStyle/>
          <a:p>
            <a:r>
              <a:rPr lang="en-US" dirty="0"/>
              <a:t>Ring/module structure</a:t>
            </a:r>
          </a:p>
        </p:txBody>
      </p:sp>
      <p:sp>
        <p:nvSpPr>
          <p:cNvPr id="3" name="Content Placeholder 2">
            <a:extLst>
              <a:ext uri="{FF2B5EF4-FFF2-40B4-BE49-F238E27FC236}">
                <a16:creationId xmlns:a16="http://schemas.microsoft.com/office/drawing/2014/main" id="{BA587EA1-AFB6-41E9-9303-7F78057E1A2A}"/>
              </a:ext>
            </a:extLst>
          </p:cNvPr>
          <p:cNvSpPr>
            <a:spLocks noGrp="1"/>
          </p:cNvSpPr>
          <p:nvPr>
            <p:ph idx="1"/>
          </p:nvPr>
        </p:nvSpPr>
        <p:spPr/>
        <p:txBody>
          <a:bodyPr>
            <a:normAutofit/>
          </a:bodyPr>
          <a:lstStyle/>
          <a:p>
            <a:pPr lvl="1"/>
            <a:r>
              <a:rPr lang="en-US" dirty="0"/>
              <a:t>None (Frodo, Round5N1)</a:t>
            </a:r>
          </a:p>
          <a:p>
            <a:pPr lvl="2"/>
            <a:r>
              <a:rPr lang="en-US" dirty="0"/>
              <a:t>Larger PKE/CT for product LWE. Much larger public key for quotient (No submissions)</a:t>
            </a:r>
          </a:p>
          <a:p>
            <a:pPr lvl="1"/>
            <a:endParaRPr lang="en-US" dirty="0"/>
          </a:p>
          <a:p>
            <a:pPr lvl="1"/>
            <a:r>
              <a:rPr lang="en-US" dirty="0"/>
              <a:t>Ring (LAC, </a:t>
            </a:r>
            <a:r>
              <a:rPr lang="en-US" dirty="0" err="1"/>
              <a:t>NewHope</a:t>
            </a:r>
            <a:r>
              <a:rPr lang="en-US" dirty="0"/>
              <a:t>, Round5Nd, NTRU, </a:t>
            </a:r>
            <a:r>
              <a:rPr lang="en-US" dirty="0" err="1"/>
              <a:t>NTRUprime</a:t>
            </a:r>
            <a:r>
              <a:rPr lang="en-US" dirty="0"/>
              <a:t>, BIKE, HQC, </a:t>
            </a:r>
            <a:r>
              <a:rPr lang="en-US" dirty="0" err="1"/>
              <a:t>LEDAcrypt</a:t>
            </a:r>
            <a:r>
              <a:rPr lang="en-US" dirty="0"/>
              <a:t>, ROLLO, RQC – also </a:t>
            </a:r>
            <a:r>
              <a:rPr lang="en-US" dirty="0" err="1"/>
              <a:t>qTesla</a:t>
            </a:r>
            <a:r>
              <a:rPr lang="en-US" dirty="0"/>
              <a:t>, Falcon)</a:t>
            </a:r>
          </a:p>
          <a:p>
            <a:pPr lvl="2"/>
            <a:r>
              <a:rPr lang="en-US" dirty="0"/>
              <a:t>Needed to optimize bandwidth for Quotient LWE schemes, as well as Hamming and Rank Schemes</a:t>
            </a:r>
          </a:p>
          <a:p>
            <a:pPr lvl="1"/>
            <a:endParaRPr lang="en-US" dirty="0"/>
          </a:p>
          <a:p>
            <a:pPr lvl="1"/>
            <a:r>
              <a:rPr lang="en-US" dirty="0"/>
              <a:t>Module (</a:t>
            </a:r>
            <a:r>
              <a:rPr lang="en-US" dirty="0" err="1"/>
              <a:t>Kyber</a:t>
            </a:r>
            <a:r>
              <a:rPr lang="en-US" dirty="0"/>
              <a:t>, Saber, </a:t>
            </a:r>
            <a:r>
              <a:rPr lang="en-US" dirty="0" err="1"/>
              <a:t>ThreeBears</a:t>
            </a:r>
            <a:r>
              <a:rPr lang="en-US" dirty="0"/>
              <a:t> – also </a:t>
            </a:r>
            <a:r>
              <a:rPr lang="en-US" dirty="0" err="1"/>
              <a:t>Dilithium</a:t>
            </a:r>
            <a:r>
              <a:rPr lang="en-US" dirty="0"/>
              <a:t>)</a:t>
            </a:r>
          </a:p>
          <a:p>
            <a:pPr lvl="2"/>
            <a:r>
              <a:rPr lang="en-US" dirty="0"/>
              <a:t>For lattice product LWE, there is essentially no performance penalty for choosing module over ring</a:t>
            </a:r>
          </a:p>
          <a:p>
            <a:pPr lvl="2"/>
            <a:r>
              <a:rPr lang="en-US" dirty="0"/>
              <a:t>Is there security benefit to less structured lattice?</a:t>
            </a:r>
          </a:p>
        </p:txBody>
      </p:sp>
    </p:spTree>
    <p:extLst>
      <p:ext uri="{BB962C8B-B14F-4D97-AF65-F5344CB8AC3E}">
        <p14:creationId xmlns:p14="http://schemas.microsoft.com/office/powerpoint/2010/main" val="97653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F6F4-5ADF-4C75-8644-41563F68E632}"/>
              </a:ext>
            </a:extLst>
          </p:cNvPr>
          <p:cNvSpPr>
            <a:spLocks noGrp="1"/>
          </p:cNvSpPr>
          <p:nvPr>
            <p:ph type="title"/>
          </p:nvPr>
        </p:nvSpPr>
        <p:spPr>
          <a:xfrm>
            <a:off x="601717" y="361621"/>
            <a:ext cx="10515600" cy="990709"/>
          </a:xfrm>
        </p:spPr>
        <p:txBody>
          <a:bodyPr/>
          <a:lstStyle/>
          <a:p>
            <a:r>
              <a:rPr lang="en-US" dirty="0"/>
              <a:t>Which ring is the one ring to rule them all?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3133A0-3E8F-4708-A4ED-9068975E6485}"/>
                  </a:ext>
                </a:extLst>
              </p:cNvPr>
              <p:cNvSpPr>
                <a:spLocks noGrp="1"/>
              </p:cNvSpPr>
              <p:nvPr>
                <p:ph idx="1"/>
              </p:nvPr>
            </p:nvSpPr>
            <p:spPr>
              <a:xfrm>
                <a:off x="838200" y="1355834"/>
                <a:ext cx="10515600" cy="5316484"/>
              </a:xfrm>
            </p:spPr>
            <p:txBody>
              <a:bodyPr>
                <a:normAutofit fontScale="85000" lnSpcReduction="20000"/>
              </a:bodyPr>
              <a:lstStyle/>
              <a:p>
                <a:pPr lvl="1"/>
                <a:r>
                  <a:rPr lang="en-US" dirty="0"/>
                  <a:t>Power of 2 cyclotomic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𝑞</m:t>
                        </m:r>
                      </m:sub>
                    </m:sSub>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𝑘</m:t>
                                </m:r>
                              </m:sup>
                            </m:sSup>
                          </m:sup>
                        </m:sSup>
                        <m:r>
                          <a:rPr lang="en-US" b="0" i="1" smtClean="0">
                            <a:latin typeface="Cambria Math" panose="02040503050406030204" pitchFamily="18" charset="0"/>
                            <a:ea typeface="Cambria Math" panose="02040503050406030204" pitchFamily="18" charset="0"/>
                          </a:rPr>
                          <m:t>+1</m:t>
                        </m:r>
                      </m:e>
                    </m:d>
                  </m:oMath>
                </a14:m>
                <a:r>
                  <a:rPr lang="en-US" dirty="0"/>
                  <a:t> (</a:t>
                </a:r>
                <a:r>
                  <a:rPr lang="en-US" dirty="0" err="1"/>
                  <a:t>NewHope</a:t>
                </a:r>
                <a:r>
                  <a:rPr lang="en-US" dirty="0"/>
                  <a:t>, LAC, </a:t>
                </a:r>
                <a:r>
                  <a:rPr lang="en-US" dirty="0" err="1"/>
                  <a:t>Kyber</a:t>
                </a:r>
                <a:r>
                  <a:rPr lang="en-US" dirty="0"/>
                  <a:t>, Saber – also </a:t>
                </a:r>
                <a:r>
                  <a:rPr lang="en-US" dirty="0" err="1"/>
                  <a:t>Dilithium</a:t>
                </a:r>
                <a:r>
                  <a:rPr lang="en-US" dirty="0"/>
                  <a:t>, </a:t>
                </a:r>
                <a:r>
                  <a:rPr lang="en-US" dirty="0" err="1"/>
                  <a:t>qTesla</a:t>
                </a:r>
                <a:r>
                  <a:rPr lang="en-US" dirty="0"/>
                  <a:t>, Falcon)</a:t>
                </a:r>
              </a:p>
              <a:p>
                <a:pPr lvl="2"/>
                <a:r>
                  <a:rPr lang="en-US" dirty="0"/>
                  <a:t>Enables fast multiplication for NTT (</a:t>
                </a:r>
                <a:r>
                  <a:rPr lang="en-US" dirty="0" err="1"/>
                  <a:t>NewHope</a:t>
                </a:r>
                <a:r>
                  <a:rPr lang="en-US" dirty="0"/>
                  <a:t>, </a:t>
                </a:r>
                <a:r>
                  <a:rPr lang="en-US" dirty="0" err="1"/>
                  <a:t>Kyber</a:t>
                </a:r>
                <a:r>
                  <a:rPr lang="en-US" dirty="0"/>
                  <a:t>)</a:t>
                </a:r>
              </a:p>
              <a:p>
                <a:pPr lvl="2"/>
                <a:r>
                  <a:rPr lang="en-US" dirty="0"/>
                  <a:t>Lattice search-decision reduction</a:t>
                </a:r>
              </a:p>
              <a:p>
                <a:pPr lvl="1"/>
                <a:endParaRPr lang="en-US" dirty="0"/>
              </a:p>
              <a:p>
                <a:pPr lvl="1"/>
                <a:r>
                  <a:rPr lang="en-US" dirty="0"/>
                  <a:t>Field (</a:t>
                </a:r>
                <a:r>
                  <a:rPr lang="en-US" dirty="0" err="1"/>
                  <a:t>NTRUprime</a:t>
                </a:r>
                <a:r>
                  <a:rPr lang="en-US" dirty="0"/>
                  <a:t>, ROLLO, RQC)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𝑞</m:t>
                            </m:r>
                          </m:e>
                          <m:sup>
                            <m:r>
                              <a:rPr lang="en-US" b="0" i="1" smtClean="0">
                                <a:latin typeface="Cambria Math" panose="02040503050406030204" pitchFamily="18" charset="0"/>
                                <a:ea typeface="Cambria Math" panose="02040503050406030204" pitchFamily="18" charset="0"/>
                              </a:rPr>
                              <m:t>𝑛</m:t>
                            </m:r>
                          </m:sup>
                        </m:sSup>
                      </m:sub>
                    </m:sSub>
                  </m:oMath>
                </a14:m>
                <a:endParaRPr lang="en-US" dirty="0"/>
              </a:p>
              <a:p>
                <a:pPr lvl="2"/>
                <a:r>
                  <a:rPr lang="en-US" dirty="0"/>
                  <a:t>Avoids attacks due to factoring polynomial modulus in Rank-based crypto</a:t>
                </a:r>
              </a:p>
              <a:p>
                <a:pPr lvl="2"/>
                <a:r>
                  <a:rPr lang="en-US" dirty="0"/>
                  <a:t>Is this property needed for lattices? Is it meaningful when modulus switching is possible?</a:t>
                </a:r>
              </a:p>
              <a:p>
                <a:pPr lvl="1"/>
                <a:endParaRPr lang="en-US" dirty="0"/>
              </a:p>
              <a:p>
                <a:pPr lvl="1"/>
                <a:r>
                  <a:rPr lang="en-US" dirty="0"/>
                  <a:t>Prime </a:t>
                </a:r>
                <a:r>
                  <a:rPr lang="en-US" dirty="0" err="1"/>
                  <a:t>Quasicyclic</a:t>
                </a:r>
                <a:r>
                  <a:rPr lang="en-US" dirty="0"/>
                  <a:t>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𝑞</m:t>
                        </m:r>
                      </m:sub>
                    </m:sSub>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𝑝</m:t>
                            </m:r>
                          </m:sup>
                        </m:sSup>
                        <m:r>
                          <a:rPr lang="en-US" b="0" i="1" smtClean="0">
                            <a:latin typeface="Cambria Math" panose="02040503050406030204" pitchFamily="18" charset="0"/>
                            <a:ea typeface="Cambria Math" panose="02040503050406030204" pitchFamily="18" charset="0"/>
                          </a:rPr>
                          <m:t>−1</m:t>
                        </m:r>
                      </m:e>
                    </m:d>
                  </m:oMath>
                </a14:m>
                <a:r>
                  <a:rPr lang="en-US" dirty="0"/>
                  <a:t> (NTRU, BIKE, HQC, </a:t>
                </a:r>
                <a:r>
                  <a:rPr lang="en-US" dirty="0" err="1"/>
                  <a:t>LEDAcrypt</a:t>
                </a:r>
                <a:r>
                  <a:rPr lang="en-US" dirty="0"/>
                  <a:t>, Round5ND)</a:t>
                </a:r>
              </a:p>
              <a:p>
                <a:pPr lvl="2"/>
                <a:r>
                  <a:rPr lang="en-US" dirty="0"/>
                  <a:t>Need to be careful of evaluation at 1 homomorphism</a:t>
                </a:r>
              </a:p>
              <a:p>
                <a:pPr lvl="2"/>
                <a:r>
                  <a:rPr lang="en-US" dirty="0"/>
                  <a:t>If you are, no apparent problems</a:t>
                </a:r>
              </a:p>
              <a:p>
                <a:pPr lvl="2"/>
                <a:r>
                  <a:rPr lang="en-US" dirty="0"/>
                  <a:t>Least factorizable choice for Hamming metric</a:t>
                </a:r>
              </a:p>
              <a:p>
                <a:pPr lvl="1"/>
                <a:endParaRPr lang="en-US" dirty="0"/>
              </a:p>
              <a:p>
                <a:pPr lvl="1"/>
                <a:r>
                  <a:rPr lang="en-US" dirty="0"/>
                  <a:t>Prime Cyclotomic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ℤ</m:t>
                        </m:r>
                      </m:e>
                      <m:sub>
                        <m:r>
                          <a:rPr lang="en-US" b="0" i="1" smtClean="0">
                            <a:latin typeface="Cambria Math" panose="02040503050406030204" pitchFamily="18" charset="0"/>
                            <a:ea typeface="Cambria Math" panose="02040503050406030204" pitchFamily="18" charset="0"/>
                          </a:rPr>
                          <m:t>𝑞</m:t>
                        </m:r>
                      </m:sub>
                    </m:sSub>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𝑝</m:t>
                            </m:r>
                          </m:sup>
                        </m:sSup>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−1)</m:t>
                        </m:r>
                      </m:e>
                    </m:d>
                  </m:oMath>
                </a14:m>
                <a:r>
                  <a:rPr lang="en-US" dirty="0"/>
                  <a:t>(Round5ND)</a:t>
                </a:r>
              </a:p>
              <a:p>
                <a:pPr lvl="2"/>
                <a:r>
                  <a:rPr lang="en-US" dirty="0"/>
                  <a:t>Prime </a:t>
                </a:r>
                <a:r>
                  <a:rPr lang="en-US" dirty="0" err="1"/>
                  <a:t>quasicyclic</a:t>
                </a:r>
                <a:r>
                  <a:rPr lang="en-US" dirty="0"/>
                  <a:t> without the factor that allows evaluation at 1</a:t>
                </a:r>
              </a:p>
              <a:p>
                <a:pPr lvl="1"/>
                <a:endParaRPr lang="en-US" dirty="0"/>
              </a:p>
              <a:p>
                <a:pPr lvl="1"/>
                <a:r>
                  <a:rPr lang="en-US" dirty="0"/>
                  <a:t>Pseudo-Mersenne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ℤ</m:t>
                        </m:r>
                      </m:e>
                      <m:sub>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3120</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1560</m:t>
                            </m:r>
                          </m:sup>
                        </m:sSup>
                        <m:r>
                          <a:rPr lang="en-US" b="0" i="1" smtClean="0">
                            <a:latin typeface="Cambria Math" panose="02040503050406030204" pitchFamily="18" charset="0"/>
                            <a:ea typeface="Cambria Math" panose="02040503050406030204" pitchFamily="18" charset="0"/>
                          </a:rPr>
                          <m:t> −1</m:t>
                        </m:r>
                      </m:sub>
                    </m:sSub>
                  </m:oMath>
                </a14:m>
                <a:r>
                  <a:rPr lang="en-US" dirty="0"/>
                  <a:t> (</a:t>
                </a:r>
                <a:r>
                  <a:rPr lang="en-US" dirty="0" err="1"/>
                  <a:t>ThreeBears</a:t>
                </a:r>
                <a:r>
                  <a:rPr lang="en-US" dirty="0"/>
                  <a:t>)</a:t>
                </a:r>
              </a:p>
              <a:p>
                <a:pPr lvl="2"/>
                <a:r>
                  <a:rPr lang="en-US" dirty="0"/>
                  <a:t>And now, for something completely different</a:t>
                </a:r>
              </a:p>
              <a:p>
                <a:endParaRPr lang="en-US" dirty="0"/>
              </a:p>
            </p:txBody>
          </p:sp>
        </mc:Choice>
        <mc:Fallback xmlns="">
          <p:sp>
            <p:nvSpPr>
              <p:cNvPr id="3" name="Content Placeholder 2">
                <a:extLst>
                  <a:ext uri="{FF2B5EF4-FFF2-40B4-BE49-F238E27FC236}">
                    <a16:creationId xmlns:a16="http://schemas.microsoft.com/office/drawing/2014/main" id="{373133A0-3E8F-4708-A4ED-9068975E6485}"/>
                  </a:ext>
                </a:extLst>
              </p:cNvPr>
              <p:cNvSpPr>
                <a:spLocks noGrp="1" noRot="1" noChangeAspect="1" noMove="1" noResize="1" noEditPoints="1" noAdjustHandles="1" noChangeArrowheads="1" noChangeShapeType="1" noTextEdit="1"/>
              </p:cNvSpPr>
              <p:nvPr>
                <p:ph idx="1"/>
              </p:nvPr>
            </p:nvSpPr>
            <p:spPr>
              <a:xfrm>
                <a:off x="838200" y="1355834"/>
                <a:ext cx="10515600" cy="5316484"/>
              </a:xfrm>
              <a:blipFill>
                <a:blip r:embed="rId2"/>
                <a:stretch>
                  <a:fillRect t="-477" r="-965"/>
                </a:stretch>
              </a:blipFill>
            </p:spPr>
            <p:txBody>
              <a:bodyPr/>
              <a:lstStyle/>
              <a:p>
                <a:r>
                  <a:rPr lang="en-US">
                    <a:noFill/>
                  </a:rPr>
                  <a:t> </a:t>
                </a:r>
              </a:p>
            </p:txBody>
          </p:sp>
        </mc:Fallback>
      </mc:AlternateContent>
    </p:spTree>
    <p:extLst>
      <p:ext uri="{BB962C8B-B14F-4D97-AF65-F5344CB8AC3E}">
        <p14:creationId xmlns:p14="http://schemas.microsoft.com/office/powerpoint/2010/main" val="389475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C16D-7ADA-4F09-8035-ED719B84C292}"/>
              </a:ext>
            </a:extLst>
          </p:cNvPr>
          <p:cNvSpPr>
            <a:spLocks noGrp="1"/>
          </p:cNvSpPr>
          <p:nvPr>
            <p:ph type="title"/>
          </p:nvPr>
        </p:nvSpPr>
        <p:spPr/>
        <p:txBody>
          <a:bodyPr>
            <a:normAutofit fontScale="90000"/>
          </a:bodyPr>
          <a:lstStyle/>
          <a:p>
            <a:r>
              <a:rPr lang="en-US" dirty="0"/>
              <a:t>Decoding</a:t>
            </a:r>
            <a:br>
              <a:rPr lang="en-US" dirty="0"/>
            </a:br>
            <a:r>
              <a:rPr lang="en-US" sz="4000" dirty="0"/>
              <a:t>(Principally relevant for cost of side channel resistance)</a:t>
            </a:r>
          </a:p>
        </p:txBody>
      </p:sp>
      <p:sp>
        <p:nvSpPr>
          <p:cNvPr id="3" name="Content Placeholder 2">
            <a:extLst>
              <a:ext uri="{FF2B5EF4-FFF2-40B4-BE49-F238E27FC236}">
                <a16:creationId xmlns:a16="http://schemas.microsoft.com/office/drawing/2014/main" id="{E1527AAC-46EC-4552-A5ED-C7960B432257}"/>
              </a:ext>
            </a:extLst>
          </p:cNvPr>
          <p:cNvSpPr>
            <a:spLocks noGrp="1"/>
          </p:cNvSpPr>
          <p:nvPr>
            <p:ph idx="1"/>
          </p:nvPr>
        </p:nvSpPr>
        <p:spPr/>
        <p:txBody>
          <a:bodyPr>
            <a:normAutofit fontScale="92500" lnSpcReduction="10000"/>
          </a:bodyPr>
          <a:lstStyle/>
          <a:p>
            <a:r>
              <a:rPr lang="en-US" dirty="0"/>
              <a:t>Regev or NTRU style rounding only (Frodo, </a:t>
            </a:r>
            <a:r>
              <a:rPr lang="en-US" dirty="0" err="1"/>
              <a:t>Kyber</a:t>
            </a:r>
            <a:r>
              <a:rPr lang="en-US" dirty="0"/>
              <a:t>, Saber, NTRU, </a:t>
            </a:r>
            <a:r>
              <a:rPr lang="en-US" dirty="0" err="1"/>
              <a:t>NTRUPrime</a:t>
            </a:r>
            <a:r>
              <a:rPr lang="en-US" dirty="0"/>
              <a:t>)</a:t>
            </a:r>
          </a:p>
          <a:p>
            <a:r>
              <a:rPr lang="en-US" dirty="0"/>
              <a:t>Repetition/Majority (</a:t>
            </a:r>
            <a:r>
              <a:rPr lang="en-US" dirty="0" err="1"/>
              <a:t>NewHope</a:t>
            </a:r>
            <a:r>
              <a:rPr lang="en-US" dirty="0"/>
              <a:t>)</a:t>
            </a:r>
          </a:p>
          <a:p>
            <a:r>
              <a:rPr lang="en-US" dirty="0"/>
              <a:t>XE5 (Round5)</a:t>
            </a:r>
          </a:p>
          <a:p>
            <a:r>
              <a:rPr lang="en-US" dirty="0"/>
              <a:t>Melas FEC (</a:t>
            </a:r>
            <a:r>
              <a:rPr lang="en-US" dirty="0" err="1"/>
              <a:t>ThreeBears</a:t>
            </a:r>
            <a:r>
              <a:rPr lang="en-US" dirty="0"/>
              <a:t>)</a:t>
            </a:r>
          </a:p>
          <a:p>
            <a:r>
              <a:rPr lang="en-US" dirty="0"/>
              <a:t>BCH (LAC, HQC)</a:t>
            </a:r>
          </a:p>
          <a:p>
            <a:r>
              <a:rPr lang="en-US" dirty="0" err="1"/>
              <a:t>Gabidulin</a:t>
            </a:r>
            <a:r>
              <a:rPr lang="en-US" dirty="0"/>
              <a:t> (RQC)</a:t>
            </a:r>
          </a:p>
          <a:p>
            <a:r>
              <a:rPr lang="en-US" dirty="0"/>
              <a:t>LRPC decoder (ROLLO)</a:t>
            </a:r>
          </a:p>
          <a:p>
            <a:r>
              <a:rPr lang="en-US" dirty="0" err="1"/>
              <a:t>BitFlipping</a:t>
            </a:r>
            <a:r>
              <a:rPr lang="en-US" dirty="0"/>
              <a:t> (BIKE, </a:t>
            </a:r>
            <a:r>
              <a:rPr lang="en-US" dirty="0" err="1"/>
              <a:t>LEDAcrypt</a:t>
            </a:r>
            <a:r>
              <a:rPr lang="en-US" dirty="0"/>
              <a:t>)</a:t>
            </a:r>
          </a:p>
          <a:p>
            <a:pPr lvl="1"/>
            <a:r>
              <a:rPr lang="en-US" dirty="0"/>
              <a:t>Note: recent issues with estimating DFR and achieving constant time. These are claimed fixed, but need to be vetted</a:t>
            </a:r>
          </a:p>
        </p:txBody>
      </p:sp>
    </p:spTree>
    <p:extLst>
      <p:ext uri="{BB962C8B-B14F-4D97-AF65-F5344CB8AC3E}">
        <p14:creationId xmlns:p14="http://schemas.microsoft.com/office/powerpoint/2010/main" val="204835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29000">
              <a:schemeClr val="bg2">
                <a:lumMod val="90000"/>
              </a:schemeClr>
            </a:gs>
            <a:gs pos="58000">
              <a:schemeClr val="bg2">
                <a:lumMod val="75000"/>
              </a:schemeClr>
            </a:gs>
            <a:gs pos="99000">
              <a:schemeClr val="bg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366" y="614342"/>
            <a:ext cx="10515600" cy="4351338"/>
          </a:xfrm>
        </p:spPr>
        <p:txBody>
          <a:bodyPr/>
          <a:lstStyle/>
          <a:p>
            <a:pPr marL="0" indent="0">
              <a:buNone/>
            </a:pPr>
            <a:r>
              <a:rPr lang="en-US" dirty="0"/>
              <a:t>PQC, a haiku:</a:t>
            </a:r>
            <a:br>
              <a:rPr lang="en-US" dirty="0"/>
            </a:br>
            <a:br>
              <a:rPr lang="en-US" dirty="0"/>
            </a:br>
            <a:r>
              <a:rPr lang="en-US" dirty="0"/>
              <a:t>Quantum </a:t>
            </a:r>
            <a:r>
              <a:rPr lang="en-US" dirty="0" err="1"/>
              <a:t>algs</a:t>
            </a:r>
            <a:r>
              <a:rPr lang="en-US" dirty="0"/>
              <a:t> coming!</a:t>
            </a:r>
          </a:p>
          <a:p>
            <a:pPr marL="0" indent="0">
              <a:buNone/>
            </a:pPr>
            <a:r>
              <a:rPr lang="en-US" dirty="0"/>
              <a:t>RSA dead; </a:t>
            </a:r>
            <a:r>
              <a:rPr lang="en-US" dirty="0" err="1"/>
              <a:t>Dlog</a:t>
            </a:r>
            <a:r>
              <a:rPr lang="en-US" dirty="0"/>
              <a:t> too.</a:t>
            </a:r>
          </a:p>
          <a:p>
            <a:pPr marL="0" indent="0">
              <a:buNone/>
            </a:pPr>
            <a:r>
              <a:rPr lang="en-US" dirty="0"/>
              <a:t>Help! What can we do?!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051" y="2019444"/>
            <a:ext cx="7328565" cy="4630738"/>
          </a:xfrm>
          <a:prstGeom prst="rect">
            <a:avLst/>
          </a:prstGeom>
        </p:spPr>
      </p:pic>
    </p:spTree>
    <p:extLst>
      <p:ext uri="{BB962C8B-B14F-4D97-AF65-F5344CB8AC3E}">
        <p14:creationId xmlns:p14="http://schemas.microsoft.com/office/powerpoint/2010/main" val="2133586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8515-9D8A-4385-BB01-C15927B4DCB6}"/>
              </a:ext>
            </a:extLst>
          </p:cNvPr>
          <p:cNvSpPr>
            <a:spLocks noGrp="1"/>
          </p:cNvSpPr>
          <p:nvPr>
            <p:ph type="title"/>
          </p:nvPr>
        </p:nvSpPr>
        <p:spPr>
          <a:xfrm>
            <a:off x="838200" y="365126"/>
            <a:ext cx="10515600" cy="904382"/>
          </a:xfrm>
        </p:spPr>
        <p:txBody>
          <a:bodyPr/>
          <a:lstStyle/>
          <a:p>
            <a:r>
              <a:rPr lang="en-US" b="1" dirty="0"/>
              <a:t>Learning with Errors (and its variants)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E7BA2-3BA5-4FCC-B2FC-566EDB24BCC7}"/>
                  </a:ext>
                </a:extLst>
              </p:cNvPr>
              <p:cNvSpPr>
                <a:spLocks noGrp="1"/>
              </p:cNvSpPr>
              <p:nvPr>
                <p:ph idx="1"/>
              </p:nvPr>
            </p:nvSpPr>
            <p:spPr>
              <a:xfrm>
                <a:off x="838199" y="1269508"/>
                <a:ext cx="10756037" cy="5370988"/>
              </a:xfrm>
            </p:spPr>
            <p:txBody>
              <a:bodyPr>
                <a:noAutofit/>
              </a:bodyPr>
              <a:lstStyle/>
              <a:p>
                <a:pPr marL="0" indent="0">
                  <a:buNone/>
                </a:pPr>
                <a:endParaRPr lang="en-US" sz="1800" b="1" dirty="0"/>
              </a:p>
              <a:p>
                <a:pPr marL="0" indent="0">
                  <a:buNone/>
                </a:pPr>
                <a:r>
                  <a:rPr lang="en-US" sz="1800" b="1" dirty="0"/>
                  <a:t>Recall LWE:</a:t>
                </a:r>
              </a:p>
              <a:p>
                <a:r>
                  <a:rPr lang="en-US" sz="1800" dirty="0"/>
                  <a:t>random secret </a:t>
                </a:r>
                <a14:m>
                  <m:oMath xmlns:m="http://schemas.openxmlformats.org/officeDocument/2006/math">
                    <m:r>
                      <a:rPr lang="en-US" sz="1800" b="1" i="1">
                        <a:latin typeface="Cambria Math" panose="02040503050406030204" pitchFamily="18" charset="0"/>
                      </a:rPr>
                      <m:t>𝒔</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𝒰</m:t>
                    </m:r>
                    <m:r>
                      <a:rPr lang="en-US" sz="1800" i="1">
                        <a:latin typeface="Cambria Math" panose="02040503050406030204" pitchFamily="18" charset="0"/>
                        <a:ea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𝑛</m:t>
                        </m:r>
                      </m:sup>
                    </m:sSubSup>
                    <m:r>
                      <a:rPr lang="en-US" sz="1800" i="1">
                        <a:latin typeface="Cambria Math" panose="02040503050406030204" pitchFamily="18" charset="0"/>
                        <a:ea typeface="Cambria Math" panose="02040503050406030204" pitchFamily="18" charset="0"/>
                      </a:rPr>
                      <m:t>)</m:t>
                    </m:r>
                  </m:oMath>
                </a14:m>
                <a:endParaRPr lang="en-US" sz="1800" dirty="0">
                  <a:ea typeface="Cambria Math" panose="02040503050406030204" pitchFamily="18" charset="0"/>
                </a:endParaRPr>
              </a:p>
              <a:p>
                <a:r>
                  <a:rPr lang="en-US" sz="1800" dirty="0"/>
                  <a:t>hard (search): find </a:t>
                </a:r>
                <a14:m>
                  <m:oMath xmlns:m="http://schemas.openxmlformats.org/officeDocument/2006/math">
                    <m:r>
                      <a:rPr lang="en-US" sz="1800" b="1" i="1">
                        <a:latin typeface="Cambria Math" panose="02040503050406030204" pitchFamily="18" charset="0"/>
                      </a:rPr>
                      <m:t>𝒔</m:t>
                    </m:r>
                  </m:oMath>
                </a14:m>
                <a:r>
                  <a:rPr lang="en-US" sz="1800" b="1" dirty="0"/>
                  <a:t> </a:t>
                </a:r>
                <a:r>
                  <a:rPr lang="en-US" sz="1800" dirty="0"/>
                  <a:t>from samples </a:t>
                </a:r>
                <a14:m>
                  <m:oMath xmlns:m="http://schemas.openxmlformats.org/officeDocument/2006/math">
                    <m:d>
                      <m:dPr>
                        <m:ctrlPr>
                          <a:rPr lang="en-US" sz="1800" i="1">
                            <a:latin typeface="Cambria Math" panose="02040503050406030204" pitchFamily="18" charset="0"/>
                          </a:rPr>
                        </m:ctrlPr>
                      </m:dPr>
                      <m:e>
                        <m:r>
                          <a:rPr lang="en-US" sz="1800" b="1" i="1">
                            <a:latin typeface="Cambria Math" panose="02040503050406030204" pitchFamily="18" charset="0"/>
                          </a:rPr>
                          <m:t>𝒂</m:t>
                        </m:r>
                        <m:r>
                          <a:rPr lang="en-US" sz="1800" i="1">
                            <a:latin typeface="Cambria Math" panose="02040503050406030204" pitchFamily="18" charset="0"/>
                          </a:rPr>
                          <m:t>, </m:t>
                        </m:r>
                        <m:d>
                          <m:dPr>
                            <m:begChr m:val="⟨"/>
                            <m:endChr m:val="⟩"/>
                            <m:ctrlPr>
                              <a:rPr lang="en-US" sz="1800" i="1">
                                <a:latin typeface="Cambria Math" panose="02040503050406030204" pitchFamily="18" charset="0"/>
                              </a:rPr>
                            </m:ctrlPr>
                          </m:dPr>
                          <m:e>
                            <m:r>
                              <a:rPr lang="en-US" sz="1800" b="1" i="1">
                                <a:latin typeface="Cambria Math" panose="02040503050406030204" pitchFamily="18" charset="0"/>
                              </a:rPr>
                              <m:t>𝒂</m:t>
                            </m:r>
                          </m:e>
                          <m:e>
                            <m:r>
                              <a:rPr lang="en-US" sz="1800" b="1" i="1">
                                <a:latin typeface="Cambria Math" panose="02040503050406030204" pitchFamily="18" charset="0"/>
                              </a:rPr>
                              <m:t>𝒔</m:t>
                            </m:r>
                          </m:e>
                        </m:d>
                        <m:r>
                          <a:rPr lang="en-US" sz="1800" b="1" i="1">
                            <a:latin typeface="Cambria Math" panose="02040503050406030204" pitchFamily="18" charset="0"/>
                          </a:rPr>
                          <m:t>+</m:t>
                        </m:r>
                        <m:r>
                          <a:rPr lang="en-US" sz="1800" i="1">
                            <a:latin typeface="Cambria Math" panose="02040503050406030204" pitchFamily="18" charset="0"/>
                          </a:rPr>
                          <m:t>𝑒</m:t>
                        </m:r>
                      </m:e>
                    </m:d>
                  </m:oMath>
                </a14:m>
                <a:r>
                  <a:rPr lang="en-US" sz="1800" dirty="0"/>
                  <a:t> [where </a:t>
                </a:r>
                <a14:m>
                  <m:oMath xmlns:m="http://schemas.openxmlformats.org/officeDocument/2006/math">
                    <m:r>
                      <a:rPr lang="en-US" sz="1800" b="1" i="1">
                        <a:latin typeface="Cambria Math" panose="02040503050406030204" pitchFamily="18" charset="0"/>
                      </a:rPr>
                      <m:t>𝒂</m:t>
                    </m:r>
                    <m:r>
                      <a:rPr lang="en-US" sz="1800" b="1" i="1">
                        <a:latin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𝒰</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𝑛</m:t>
                        </m:r>
                      </m:sup>
                    </m:sSubSup>
                    <m:r>
                      <a:rPr lang="en-US" sz="1800" i="1">
                        <a:latin typeface="Cambria Math" panose="02040503050406030204" pitchFamily="18" charset="0"/>
                        <a:ea typeface="Cambria Math" panose="02040503050406030204" pitchFamily="18" charset="0"/>
                      </a:rPr>
                      <m:t>)</m:t>
                    </m:r>
                  </m:oMath>
                </a14:m>
                <a:r>
                  <a:rPr lang="en-US" sz="1800" b="1" dirty="0"/>
                  <a:t> </a:t>
                </a:r>
                <a:r>
                  <a:rPr lang="en-US" sz="1800" dirty="0"/>
                  <a:t>and </a:t>
                </a:r>
                <a14:m>
                  <m:oMath xmlns:m="http://schemas.openxmlformats.org/officeDocument/2006/math">
                    <m:r>
                      <a:rPr lang="en-US" sz="1800" i="1">
                        <a:latin typeface="Cambria Math" panose="02040503050406030204" pitchFamily="18" charset="0"/>
                      </a:rPr>
                      <m:t>𝑒</m:t>
                    </m:r>
                    <m:r>
                      <a:rPr lang="en-US" sz="1800" i="1">
                        <a:latin typeface="Cambria Math" panose="02040503050406030204" pitchFamily="18" charset="0"/>
                      </a:rPr>
                      <m:t>←</m:t>
                    </m:r>
                    <m:r>
                      <a:rPr lang="en-US" sz="1800" i="1">
                        <a:latin typeface="Cambria Math" panose="02040503050406030204" pitchFamily="18" charset="0"/>
                      </a:rPr>
                      <m:t>𝜒</m:t>
                    </m:r>
                    <m:d>
                      <m:dPr>
                        <m:ctrlPr>
                          <a:rPr lang="en-US" sz="1800" i="1">
                            <a:latin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Sub>
                      </m:e>
                    </m:d>
                  </m:oMath>
                </a14:m>
                <a:r>
                  <a:rPr lang="en-US" sz="1800" dirty="0"/>
                  <a:t>];</a:t>
                </a:r>
              </a:p>
              <a:p>
                <a:r>
                  <a:rPr lang="en-US" sz="1800" dirty="0"/>
                  <a:t>hard (decision): distinguish above (i.e., LWE) samples from random (i.e., </a:t>
                </a:r>
                <a14:m>
                  <m:oMath xmlns:m="http://schemas.openxmlformats.org/officeDocument/2006/math">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𝒰</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𝑛</m:t>
                        </m:r>
                        <m:r>
                          <a:rPr lang="en-US" sz="1800" i="1">
                            <a:latin typeface="Cambria Math" panose="02040503050406030204" pitchFamily="18" charset="0"/>
                            <a:ea typeface="Cambria Math" panose="02040503050406030204" pitchFamily="18" charset="0"/>
                          </a:rPr>
                          <m:t>+1</m:t>
                        </m:r>
                      </m:sup>
                    </m:sSubSup>
                    <m:r>
                      <a:rPr lang="en-US" sz="1800" i="1">
                        <a:latin typeface="Cambria Math" panose="02040503050406030204" pitchFamily="18" charset="0"/>
                        <a:ea typeface="Cambria Math" panose="02040503050406030204" pitchFamily="18" charset="0"/>
                      </a:rPr>
                      <m:t>)</m:t>
                    </m:r>
                  </m:oMath>
                </a14:m>
                <a:r>
                  <a:rPr lang="en-US" sz="1800" dirty="0"/>
                  <a:t>)</a:t>
                </a:r>
                <a:r>
                  <a:rPr lang="en-US" sz="1800" i="1" dirty="0"/>
                  <a:t> </a:t>
                </a:r>
                <a:r>
                  <a:rPr lang="en-US" sz="1800" dirty="0"/>
                  <a:t>samples</a:t>
                </a:r>
                <a:r>
                  <a:rPr lang="en-US" sz="1800" i="1" dirty="0"/>
                  <a:t>.</a:t>
                </a:r>
              </a:p>
              <a:p>
                <a:pPr marL="0" indent="0">
                  <a:buNone/>
                </a:pPr>
                <a:r>
                  <a:rPr lang="en-US" sz="1800" dirty="0"/>
                  <a:t>Matrix version (just a bunch of samples at once):</a:t>
                </a:r>
              </a:p>
              <a:p>
                <a:r>
                  <a:rPr lang="en-US" sz="1800" dirty="0"/>
                  <a:t>hard (decision): distinguish </a:t>
                </a:r>
                <a14:m>
                  <m:oMath xmlns:m="http://schemas.openxmlformats.org/officeDocument/2006/math">
                    <m:r>
                      <a:rPr lang="en-US" sz="1800" i="1">
                        <a:latin typeface="Cambria Math" panose="02040503050406030204" pitchFamily="18" charset="0"/>
                      </a:rPr>
                      <m:t>(</m:t>
                    </m:r>
                    <m:r>
                      <a:rPr lang="en-US" sz="1800" b="1" i="1">
                        <a:latin typeface="Cambria Math" panose="02040503050406030204" pitchFamily="18" charset="0"/>
                      </a:rPr>
                      <m:t>𝑨</m:t>
                    </m:r>
                    <m:r>
                      <a:rPr lang="en-US" sz="1800" b="1" i="1">
                        <a:latin typeface="Cambria Math" panose="02040503050406030204" pitchFamily="18" charset="0"/>
                      </a:rPr>
                      <m:t>, </m:t>
                    </m:r>
                    <m:r>
                      <a:rPr lang="en-US" sz="1800" b="1" i="1">
                        <a:latin typeface="Cambria Math" panose="02040503050406030204" pitchFamily="18" charset="0"/>
                      </a:rPr>
                      <m:t>𝑨𝒔</m:t>
                    </m:r>
                    <m:r>
                      <a:rPr lang="en-US" sz="1800" b="1" i="1">
                        <a:latin typeface="Cambria Math" panose="02040503050406030204" pitchFamily="18" charset="0"/>
                      </a:rPr>
                      <m:t>+</m:t>
                    </m:r>
                    <m:r>
                      <a:rPr lang="en-US" sz="1800" b="1" i="1">
                        <a:latin typeface="Cambria Math" panose="02040503050406030204" pitchFamily="18" charset="0"/>
                      </a:rPr>
                      <m:t>𝒆</m:t>
                    </m:r>
                  </m:oMath>
                </a14:m>
                <a:r>
                  <a:rPr lang="en-US" sz="1800" dirty="0"/>
                  <a:t>) from </a:t>
                </a:r>
                <a14:m>
                  <m:oMath xmlns:m="http://schemas.openxmlformats.org/officeDocument/2006/math">
                    <m:d>
                      <m:dPr>
                        <m:ctrlPr>
                          <a:rPr lang="en-US" sz="1800" b="1" i="1">
                            <a:latin typeface="Cambria Math" panose="02040503050406030204" pitchFamily="18" charset="0"/>
                          </a:rPr>
                        </m:ctrlPr>
                      </m:dPr>
                      <m:e>
                        <m:r>
                          <a:rPr lang="en-US" sz="1800" b="1" i="1">
                            <a:latin typeface="Cambria Math" panose="02040503050406030204" pitchFamily="18" charset="0"/>
                          </a:rPr>
                          <m:t>𝑨</m:t>
                        </m:r>
                        <m:r>
                          <a:rPr lang="en-US" sz="1800" b="1" i="1">
                            <a:latin typeface="Cambria Math" panose="02040503050406030204" pitchFamily="18" charset="0"/>
                          </a:rPr>
                          <m:t>, </m:t>
                        </m:r>
                        <m:r>
                          <a:rPr lang="en-US" sz="1800" b="1" i="1">
                            <a:latin typeface="Cambria Math" panose="02040503050406030204" pitchFamily="18" charset="0"/>
                          </a:rPr>
                          <m:t>𝒖</m:t>
                        </m:r>
                      </m:e>
                    </m:d>
                  </m:oMath>
                </a14:m>
                <a:r>
                  <a:rPr lang="en-US" sz="1800" dirty="0"/>
                  <a:t>     [for </a:t>
                </a:r>
                <a14:m>
                  <m:oMath xmlns:m="http://schemas.openxmlformats.org/officeDocument/2006/math">
                    <m:r>
                      <a:rPr lang="en-US" sz="1800" b="1" i="1">
                        <a:latin typeface="Cambria Math" panose="02040503050406030204" pitchFamily="18" charset="0"/>
                      </a:rPr>
                      <m:t>𝑨</m:t>
                    </m:r>
                    <m:r>
                      <a:rPr lang="en-US" sz="1800" b="1" i="1">
                        <a:latin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𝒰</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𝑛</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𝑚</m:t>
                        </m:r>
                      </m:sup>
                    </m:sSubSup>
                    <m:r>
                      <a:rPr lang="en-US" sz="1800" i="1">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r>
                      <a:rPr lang="en-US" sz="1800" b="1" i="1">
                        <a:latin typeface="Cambria Math" panose="02040503050406030204" pitchFamily="18" charset="0"/>
                      </a:rPr>
                      <m:t>𝒔</m:t>
                    </m:r>
                    <m:r>
                      <a:rPr lang="en-US" sz="1800" b="1" i="1">
                        <a:latin typeface="Cambria Math" panose="02040503050406030204" pitchFamily="18" charset="0"/>
                      </a:rPr>
                      <m:t>,</m:t>
                    </m:r>
                    <m:r>
                      <a:rPr lang="en-US" sz="1800" b="1" i="1">
                        <a:latin typeface="Cambria Math" panose="02040503050406030204" pitchFamily="18" charset="0"/>
                      </a:rPr>
                      <m:t>𝒖</m:t>
                    </m:r>
                    <m:r>
                      <a:rPr lang="en-US" sz="1800" b="1" i="1">
                        <a:latin typeface="Cambria Math" panose="02040503050406030204" pitchFamily="18" charset="0"/>
                      </a:rPr>
                      <m:t>←</m:t>
                    </m:r>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𝒰</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𝑛</m:t>
                        </m:r>
                      </m:sup>
                    </m:sSubSup>
                    <m:r>
                      <a:rPr lang="en-US" sz="1800" i="1">
                        <a:latin typeface="Cambria Math" panose="02040503050406030204" pitchFamily="18" charset="0"/>
                        <a:ea typeface="Cambria Math" panose="02040503050406030204" pitchFamily="18" charset="0"/>
                      </a:rPr>
                      <m:t>)</m:t>
                    </m:r>
                  </m:oMath>
                </a14:m>
                <a:r>
                  <a:rPr lang="en-US" sz="1800" dirty="0"/>
                  <a:t>, </a:t>
                </a:r>
                <a14:m>
                  <m:oMath xmlns:m="http://schemas.openxmlformats.org/officeDocument/2006/math">
                    <m:r>
                      <a:rPr lang="en-US" sz="1800" b="1" i="1">
                        <a:latin typeface="Cambria Math" panose="02040503050406030204" pitchFamily="18" charset="0"/>
                      </a:rPr>
                      <m:t>𝒆</m:t>
                    </m:r>
                    <m:r>
                      <a:rPr lang="en-US" sz="1800" i="1">
                        <a:latin typeface="Cambria Math" panose="02040503050406030204" pitchFamily="18" charset="0"/>
                      </a:rPr>
                      <m:t>←</m:t>
                    </m:r>
                    <m:r>
                      <a:rPr lang="en-US" sz="1800" i="1">
                        <a:latin typeface="Cambria Math" panose="02040503050406030204" pitchFamily="18" charset="0"/>
                      </a:rPr>
                      <m:t>𝜒</m:t>
                    </m:r>
                    <m:d>
                      <m:dPr>
                        <m:ctrlPr>
                          <a:rPr lang="en-US" sz="1800" i="1">
                            <a:latin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𝑛</m:t>
                            </m:r>
                          </m:sup>
                        </m:sSubSup>
                      </m:e>
                    </m:d>
                  </m:oMath>
                </a14:m>
                <a:r>
                  <a:rPr lang="en-US" sz="1800" dirty="0"/>
                  <a:t>]</a:t>
                </a:r>
              </a:p>
              <a:p>
                <a:pPr marL="0" indent="0">
                  <a:buNone/>
                </a:pPr>
                <a:endParaRPr lang="en-US" sz="1800" b="1" dirty="0"/>
              </a:p>
              <a:p>
                <a:pPr marL="0" indent="0">
                  <a:buNone/>
                </a:pPr>
                <a:r>
                  <a:rPr lang="en-US" sz="1800" b="1" dirty="0"/>
                  <a:t>LWR </a:t>
                </a:r>
                <a:r>
                  <a:rPr lang="en-US" sz="1800" dirty="0"/>
                  <a:t>(Learning with Rounding):</a:t>
                </a:r>
              </a:p>
              <a:p>
                <a:r>
                  <a:rPr lang="en-US" sz="1800" dirty="0"/>
                  <a:t>hard (decision): distinguish </a:t>
                </a:r>
                <a14:m>
                  <m:oMath xmlns:m="http://schemas.openxmlformats.org/officeDocument/2006/math">
                    <m:r>
                      <a:rPr lang="en-US" sz="1800" i="1">
                        <a:latin typeface="Cambria Math" panose="02040503050406030204" pitchFamily="18" charset="0"/>
                      </a:rPr>
                      <m:t>(</m:t>
                    </m:r>
                    <m:r>
                      <a:rPr lang="en-US" sz="1800" b="1" i="1">
                        <a:latin typeface="Cambria Math" panose="02040503050406030204" pitchFamily="18" charset="0"/>
                      </a:rPr>
                      <m:t>𝑨</m:t>
                    </m:r>
                    <m:r>
                      <a:rPr lang="en-US" sz="1800" b="1" i="1">
                        <a:latin typeface="Cambria Math" panose="02040503050406030204" pitchFamily="18" charset="0"/>
                      </a:rPr>
                      <m:t>, </m:t>
                    </m:r>
                    <m:sSub>
                      <m:sSubPr>
                        <m:ctrlPr>
                          <a:rPr lang="en-US" sz="1800" i="1">
                            <a:latin typeface="Cambria Math" panose="02040503050406030204" pitchFamily="18" charset="0"/>
                          </a:rPr>
                        </m:ctrlPr>
                      </m:sSubPr>
                      <m:e>
                        <m:d>
                          <m:dPr>
                            <m:begChr m:val="⌊"/>
                            <m:endChr m:val="⌋"/>
                            <m:ctrlPr>
                              <a:rPr lang="en-US" sz="1800" b="1" i="1">
                                <a:latin typeface="Cambria Math" panose="02040503050406030204" pitchFamily="18" charset="0"/>
                              </a:rPr>
                            </m:ctrlPr>
                          </m:dPr>
                          <m:e>
                            <m:r>
                              <a:rPr lang="en-US" sz="1800" b="1" i="1">
                                <a:latin typeface="Cambria Math" panose="02040503050406030204" pitchFamily="18" charset="0"/>
                              </a:rPr>
                              <m:t>𝑨𝒔</m:t>
                            </m:r>
                          </m:e>
                        </m:d>
                      </m:e>
                      <m:sub>
                        <m:r>
                          <a:rPr lang="en-US" sz="1800" i="1">
                            <a:latin typeface="Cambria Math" panose="02040503050406030204" pitchFamily="18" charset="0"/>
                          </a:rPr>
                          <m:t>𝑝</m:t>
                        </m:r>
                      </m:sub>
                    </m:sSub>
                  </m:oMath>
                </a14:m>
                <a:r>
                  <a:rPr lang="en-US" sz="1800" dirty="0"/>
                  <a:t>) from </a:t>
                </a:r>
                <a14:m>
                  <m:oMath xmlns:m="http://schemas.openxmlformats.org/officeDocument/2006/math">
                    <m:d>
                      <m:dPr>
                        <m:ctrlPr>
                          <a:rPr lang="en-US" sz="1800" b="1" i="1">
                            <a:latin typeface="Cambria Math" panose="02040503050406030204" pitchFamily="18" charset="0"/>
                          </a:rPr>
                        </m:ctrlPr>
                      </m:dPr>
                      <m:e>
                        <m:r>
                          <a:rPr lang="en-US" sz="1800" b="1" i="1">
                            <a:latin typeface="Cambria Math" panose="02040503050406030204" pitchFamily="18" charset="0"/>
                          </a:rPr>
                          <m:t>𝑨</m:t>
                        </m:r>
                        <m:r>
                          <a:rPr lang="en-US" sz="1800" b="1" i="1">
                            <a:latin typeface="Cambria Math" panose="02040503050406030204" pitchFamily="18" charset="0"/>
                          </a:rPr>
                          <m:t>,</m:t>
                        </m:r>
                        <m:sSub>
                          <m:sSubPr>
                            <m:ctrlPr>
                              <a:rPr lang="en-US" sz="1800" i="1">
                                <a:latin typeface="Cambria Math" panose="02040503050406030204" pitchFamily="18" charset="0"/>
                              </a:rPr>
                            </m:ctrlPr>
                          </m:sSubPr>
                          <m:e>
                            <m:d>
                              <m:dPr>
                                <m:begChr m:val="⌊"/>
                                <m:endChr m:val="⌋"/>
                                <m:ctrlPr>
                                  <a:rPr lang="en-US" sz="1800" b="1" i="1">
                                    <a:latin typeface="Cambria Math" panose="02040503050406030204" pitchFamily="18" charset="0"/>
                                  </a:rPr>
                                </m:ctrlPr>
                              </m:dPr>
                              <m:e>
                                <m:r>
                                  <a:rPr lang="en-US" sz="1800" b="1" i="1">
                                    <a:latin typeface="Cambria Math" panose="02040503050406030204" pitchFamily="18" charset="0"/>
                                  </a:rPr>
                                  <m:t>𝒖</m:t>
                                </m:r>
                              </m:e>
                            </m:d>
                          </m:e>
                          <m:sub>
                            <m:r>
                              <a:rPr lang="en-US" sz="1800" i="1">
                                <a:latin typeface="Cambria Math" panose="02040503050406030204" pitchFamily="18" charset="0"/>
                              </a:rPr>
                              <m:t>𝑝</m:t>
                            </m:r>
                          </m:sub>
                        </m:sSub>
                      </m:e>
                    </m:d>
                  </m:oMath>
                </a14:m>
                <a:endParaRPr lang="en-US" sz="1800" i="1" dirty="0"/>
              </a:p>
              <a:p>
                <a:pPr marL="0" indent="0">
                  <a:buNone/>
                </a:pPr>
                <a:endParaRPr lang="en-US" sz="1800" i="1" dirty="0"/>
              </a:p>
              <a:p>
                <a:pPr marL="0" indent="0">
                  <a:buNone/>
                </a:pPr>
                <a:r>
                  <a:rPr lang="en-US" sz="1800" dirty="0"/>
                  <a:t>(Here  </a:t>
                </a:r>
                <a14:m>
                  <m:oMath xmlns:m="http://schemas.openxmlformats.org/officeDocument/2006/math">
                    <m:sSub>
                      <m:sSubPr>
                        <m:ctrlPr>
                          <a:rPr lang="en-US" sz="1800" i="1">
                            <a:latin typeface="Cambria Math" panose="02040503050406030204" pitchFamily="18" charset="0"/>
                          </a:rPr>
                        </m:ctrlPr>
                      </m:sSubPr>
                      <m:e>
                        <m:d>
                          <m:dPr>
                            <m:begChr m:val="⌊"/>
                            <m:endChr m:val="⌋"/>
                            <m:ctrlPr>
                              <a:rPr lang="en-US" sz="1800" b="1" i="1">
                                <a:latin typeface="Cambria Math" panose="02040503050406030204" pitchFamily="18" charset="0"/>
                              </a:rPr>
                            </m:ctrlPr>
                          </m:dPr>
                          <m:e>
                            <m:r>
                              <a:rPr lang="en-US" sz="1800" b="1" i="1">
                                <a:latin typeface="Cambria Math" panose="02040503050406030204" pitchFamily="18" charset="0"/>
                              </a:rPr>
                              <m:t>⋅</m:t>
                            </m:r>
                          </m:e>
                        </m:d>
                      </m:e>
                      <m:sub>
                        <m:r>
                          <a:rPr lang="en-US" sz="1800" i="1">
                            <a:latin typeface="Cambria Math" panose="02040503050406030204" pitchFamily="18" charset="0"/>
                          </a:rPr>
                          <m:t>𝑝</m:t>
                        </m:r>
                      </m:sub>
                    </m:sSub>
                    <m:r>
                      <a:rPr lang="en-US"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Sub>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𝑝</m:t>
                        </m:r>
                      </m:sub>
                    </m:sSub>
                  </m:oMath>
                </a14:m>
                <a:r>
                  <a:rPr lang="en-US" sz="1800" dirty="0"/>
                  <a:t> is the “obvious” map: output </a:t>
                </a:r>
                <a14:m>
                  <m:oMath xmlns:m="http://schemas.openxmlformats.org/officeDocument/2006/math">
                    <m:r>
                      <m:rPr>
                        <m:sty m:val="p"/>
                      </m:rPr>
                      <a:rPr lang="en-US" sz="1800">
                        <a:latin typeface="Cambria Math" panose="02040503050406030204" pitchFamily="18" charset="0"/>
                      </a:rPr>
                      <m:t>log</m:t>
                    </m:r>
                    <m:r>
                      <a:rPr lang="en-US" sz="1800" i="1">
                        <a:latin typeface="Cambria Math" panose="02040503050406030204" pitchFamily="18" charset="0"/>
                      </a:rPr>
                      <m:t>⁡(</m:t>
                    </m:r>
                    <m:r>
                      <a:rPr lang="en-US" sz="1800" i="1">
                        <a:latin typeface="Cambria Math" panose="02040503050406030204" pitchFamily="18" charset="0"/>
                      </a:rPr>
                      <m:t>𝑝</m:t>
                    </m:r>
                    <m:r>
                      <a:rPr lang="en-US" sz="1800" i="1">
                        <a:latin typeface="Cambria Math" panose="02040503050406030204" pitchFamily="18" charset="0"/>
                      </a:rPr>
                      <m:t>)</m:t>
                    </m:r>
                  </m:oMath>
                </a14:m>
                <a:r>
                  <a:rPr lang="en-US" sz="1800" dirty="0"/>
                  <a:t> most significant bits of input.)</a:t>
                </a:r>
              </a:p>
              <a:p>
                <a:pPr marL="0" indent="0">
                  <a:buNone/>
                </a:pPr>
                <a:r>
                  <a:rPr lang="en-US" sz="1800" dirty="0"/>
                  <a:t>(Hardness follows from </a:t>
                </a:r>
                <a:r>
                  <a:rPr lang="en-US" sz="1800" b="1" dirty="0"/>
                  <a:t>LWE</a:t>
                </a:r>
                <a:r>
                  <a:rPr lang="en-US" sz="1800" dirty="0"/>
                  <a:t> even for polynomial </a:t>
                </a:r>
                <a14:m>
                  <m:oMath xmlns:m="http://schemas.openxmlformats.org/officeDocument/2006/math">
                    <m:r>
                      <a:rPr lang="en-US" sz="1800" i="1" dirty="0">
                        <a:latin typeface="Cambria Math" panose="02040503050406030204" pitchFamily="18" charset="0"/>
                      </a:rPr>
                      <m:t>𝑞</m:t>
                    </m:r>
                  </m:oMath>
                </a14:m>
                <a:r>
                  <a:rPr lang="en-US" sz="1800" dirty="0"/>
                  <a:t> so long as </a:t>
                </a:r>
                <a14:m>
                  <m:oMath xmlns:m="http://schemas.openxmlformats.org/officeDocument/2006/math">
                    <m:r>
                      <a:rPr lang="en-US" sz="1800" i="1" dirty="0">
                        <a:latin typeface="Cambria Math" panose="02040503050406030204" pitchFamily="18" charset="0"/>
                      </a:rPr>
                      <m:t>𝑞</m:t>
                    </m:r>
                    <m:r>
                      <a:rPr lang="en-US" sz="1800" i="1" dirty="0">
                        <a:latin typeface="Cambria Math" panose="02040503050406030204" pitchFamily="18" charset="0"/>
                      </a:rPr>
                      <m:t> ≥ </m:t>
                    </m:r>
                    <m:r>
                      <a:rPr lang="en-US" sz="1800" i="1" dirty="0">
                        <a:latin typeface="Cambria Math" panose="02040503050406030204" pitchFamily="18" charset="0"/>
                      </a:rPr>
                      <m:t>𝑛𝑚</m:t>
                    </m:r>
                    <m:r>
                      <a:rPr lang="el-GR" sz="1800" i="1" dirty="0">
                        <a:latin typeface="Cambria Math" panose="02040503050406030204" pitchFamily="18" charset="0"/>
                      </a:rPr>
                      <m:t>𝛽</m:t>
                    </m:r>
                    <m:r>
                      <a:rPr lang="en-US" sz="1800" i="1" dirty="0">
                        <a:latin typeface="Cambria Math" panose="02040503050406030204" pitchFamily="18" charset="0"/>
                      </a:rPr>
                      <m:t>𝑝</m:t>
                    </m:r>
                  </m:oMath>
                </a14:m>
                <a:r>
                  <a:rPr lang="en-US" sz="1800" dirty="0"/>
                  <a:t>).</a:t>
                </a:r>
              </a:p>
              <a:p>
                <a:pPr marL="0" indent="0">
                  <a:buNone/>
                </a:pPr>
                <a:endParaRPr lang="en-US" sz="1800" dirty="0"/>
              </a:p>
              <a:p>
                <a:pPr marL="0" indent="0">
                  <a:buNone/>
                </a:pPr>
                <a:endParaRPr lang="en-US" sz="1800" dirty="0" err="1"/>
              </a:p>
            </p:txBody>
          </p:sp>
        </mc:Choice>
        <mc:Fallback xmlns="">
          <p:sp>
            <p:nvSpPr>
              <p:cNvPr id="3" name="Content Placeholder 2">
                <a:extLst>
                  <a:ext uri="{FF2B5EF4-FFF2-40B4-BE49-F238E27FC236}">
                    <a16:creationId xmlns:a16="http://schemas.microsoft.com/office/drawing/2014/main" id="{E55E7BA2-3BA5-4FCC-B2FC-566EDB24BCC7}"/>
                  </a:ext>
                </a:extLst>
              </p:cNvPr>
              <p:cNvSpPr>
                <a:spLocks noGrp="1" noRot="1" noChangeAspect="1" noMove="1" noResize="1" noEditPoints="1" noAdjustHandles="1" noChangeArrowheads="1" noChangeShapeType="1" noTextEdit="1"/>
              </p:cNvSpPr>
              <p:nvPr>
                <p:ph idx="1"/>
              </p:nvPr>
            </p:nvSpPr>
            <p:spPr>
              <a:xfrm>
                <a:off x="838199" y="1269508"/>
                <a:ext cx="10756037" cy="5370988"/>
              </a:xfrm>
              <a:blipFill>
                <a:blip r:embed="rId2"/>
                <a:stretch>
                  <a:fillRect l="-45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DF3222F-E5EF-429B-B863-540062E9DE7C}"/>
              </a:ext>
            </a:extLst>
          </p:cNvPr>
          <p:cNvCxnSpPr>
            <a:cxnSpLocks/>
          </p:cNvCxnSpPr>
          <p:nvPr/>
        </p:nvCxnSpPr>
        <p:spPr>
          <a:xfrm>
            <a:off x="383219" y="1173332"/>
            <a:ext cx="1149510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31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8515-9D8A-4385-BB01-C15927B4DCB6}"/>
              </a:ext>
            </a:extLst>
          </p:cNvPr>
          <p:cNvSpPr>
            <a:spLocks noGrp="1"/>
          </p:cNvSpPr>
          <p:nvPr>
            <p:ph type="title"/>
          </p:nvPr>
        </p:nvSpPr>
        <p:spPr>
          <a:xfrm>
            <a:off x="838200" y="365126"/>
            <a:ext cx="10515600" cy="904382"/>
          </a:xfrm>
        </p:spPr>
        <p:txBody>
          <a:bodyPr/>
          <a:lstStyle/>
          <a:p>
            <a:r>
              <a:rPr lang="en-US" b="1" dirty="0"/>
              <a:t>Learning with Errors (and its variants)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E7BA2-3BA5-4FCC-B2FC-566EDB24BCC7}"/>
                  </a:ext>
                </a:extLst>
              </p:cNvPr>
              <p:cNvSpPr>
                <a:spLocks noGrp="1"/>
              </p:cNvSpPr>
              <p:nvPr>
                <p:ph idx="1"/>
              </p:nvPr>
            </p:nvSpPr>
            <p:spPr>
              <a:xfrm>
                <a:off x="838199" y="1269508"/>
                <a:ext cx="10756037" cy="5370988"/>
              </a:xfrm>
            </p:spPr>
            <p:txBody>
              <a:bodyPr>
                <a:noAutofit/>
              </a:bodyPr>
              <a:lstStyle/>
              <a:p>
                <a:pPr marL="0" indent="0">
                  <a:buNone/>
                </a:pPr>
                <a:endParaRPr lang="en-US" sz="1800" b="1" dirty="0"/>
              </a:p>
              <a:p>
                <a:pPr marL="0" indent="0">
                  <a:buNone/>
                </a:pPr>
                <a:r>
                  <a:rPr lang="en-US" sz="1800" b="1" dirty="0"/>
                  <a:t>Module-LWE:</a:t>
                </a:r>
              </a:p>
              <a:p>
                <a:r>
                  <a:rPr lang="en-US" sz="1800" dirty="0"/>
                  <a:t>define ring of polynomials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𝑞</m:t>
                        </m:r>
                      </m:sub>
                    </m:sSub>
                    <m:r>
                      <a:rPr lang="en-US" sz="1800" i="1">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ℤ</m:t>
                        </m:r>
                      </m:e>
                      <m:sub>
                        <m:r>
                          <a:rPr lang="en-US" sz="1800" i="1">
                            <a:latin typeface="Cambria Math" panose="02040503050406030204" pitchFamily="18" charset="0"/>
                            <a:ea typeface="Cambria Math" panose="02040503050406030204" pitchFamily="18" charset="0"/>
                          </a:rPr>
                          <m:t>𝑞</m:t>
                        </m:r>
                      </m:sub>
                    </m:sSub>
                    <m:d>
                      <m:dPr>
                        <m:begChr m:val="["/>
                        <m:endChr m:val="]"/>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𝑋</m:t>
                        </m:r>
                      </m:e>
                    </m:d>
                    <m:r>
                      <a:rPr lang="en-US" sz="1800" i="1">
                        <a:latin typeface="Cambria Math" panose="02040503050406030204" pitchFamily="18" charset="0"/>
                        <a:ea typeface="Cambria Math" panose="02040503050406030204" pitchFamily="18" charset="0"/>
                      </a:rPr>
                      <m:t>/(</m:t>
                    </m:r>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𝑋</m:t>
                        </m:r>
                      </m:e>
                      <m:sup>
                        <m:r>
                          <a:rPr lang="en-US" sz="1800" i="1">
                            <a:latin typeface="Cambria Math" panose="02040503050406030204" pitchFamily="18" charset="0"/>
                            <a:ea typeface="Cambria Math" panose="02040503050406030204" pitchFamily="18" charset="0"/>
                          </a:rPr>
                          <m:t>𝑛</m:t>
                        </m:r>
                      </m:sup>
                    </m:sSup>
                    <m:r>
                      <a:rPr lang="en-US" sz="1800" i="1">
                        <a:latin typeface="Cambria Math" panose="02040503050406030204" pitchFamily="18" charset="0"/>
                        <a:ea typeface="Cambria Math" panose="02040503050406030204" pitchFamily="18" charset="0"/>
                      </a:rPr>
                      <m:t>+1)</m:t>
                    </m:r>
                  </m:oMath>
                </a14:m>
                <a:r>
                  <a:rPr lang="en-US" sz="1800" dirty="0"/>
                  <a:t>; </a:t>
                </a:r>
              </a:p>
              <a:p>
                <a:r>
                  <a:rPr lang="en-US" sz="1800" dirty="0"/>
                  <a:t>hard (decision): for a secret </a:t>
                </a:r>
                <a14:m>
                  <m:oMath xmlns:m="http://schemas.openxmlformats.org/officeDocument/2006/math">
                    <m:r>
                      <a:rPr lang="en-US" sz="1800" b="1" i="1">
                        <a:latin typeface="Cambria Math" panose="02040503050406030204" pitchFamily="18" charset="0"/>
                      </a:rPr>
                      <m:t>𝒔</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𝒰</m:t>
                    </m:r>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𝑘</m:t>
                            </m:r>
                          </m:sup>
                        </m:sSubSup>
                      </m:e>
                    </m:d>
                  </m:oMath>
                </a14:m>
                <a:r>
                  <a:rPr lang="en-US" sz="1800" dirty="0"/>
                  <a:t>, distinguish samples: </a:t>
                </a:r>
              </a:p>
              <a:p>
                <a:pPr marL="800100" lvl="2" indent="-342900">
                  <a:buFont typeface="+mj-lt"/>
                  <a:buAutoNum type="arabicPeriod"/>
                </a:pPr>
                <a14:m>
                  <m:oMath xmlns:m="http://schemas.openxmlformats.org/officeDocument/2006/math">
                    <m:r>
                      <a:rPr lang="en-US" sz="1800" i="1">
                        <a:latin typeface="Cambria Math" panose="02040503050406030204" pitchFamily="18" charset="0"/>
                      </a:rPr>
                      <m:t>(</m:t>
                    </m:r>
                    <m:r>
                      <a:rPr lang="en-US" sz="1800" b="1" i="1">
                        <a:latin typeface="Cambria Math" panose="02040503050406030204" pitchFamily="18" charset="0"/>
                      </a:rPr>
                      <m:t>𝒂</m:t>
                    </m:r>
                    <m:r>
                      <a:rPr lang="en-US" sz="1800" i="1">
                        <a:latin typeface="Cambria Math" panose="02040503050406030204" pitchFamily="18" charset="0"/>
                      </a:rPr>
                      <m:t>, </m:t>
                    </m:r>
                    <m:sSup>
                      <m:sSupPr>
                        <m:ctrlPr>
                          <a:rPr lang="en-US" sz="1800" b="1" i="1">
                            <a:latin typeface="Cambria Math" panose="02040503050406030204" pitchFamily="18" charset="0"/>
                          </a:rPr>
                        </m:ctrlPr>
                      </m:sSupPr>
                      <m:e>
                        <m:r>
                          <a:rPr lang="en-US" sz="1800" b="1" i="1">
                            <a:latin typeface="Cambria Math" panose="02040503050406030204" pitchFamily="18" charset="0"/>
                          </a:rPr>
                          <m:t>𝒂</m:t>
                        </m:r>
                      </m:e>
                      <m:sup>
                        <m:r>
                          <a:rPr lang="en-US" sz="1800" b="1" i="1">
                            <a:latin typeface="Cambria Math" panose="02040503050406030204" pitchFamily="18" charset="0"/>
                            <a:ea typeface="Cambria Math" panose="02040503050406030204" pitchFamily="18" charset="0"/>
                          </a:rPr>
                          <m:t>⊺</m:t>
                        </m:r>
                      </m:sup>
                    </m:sSup>
                    <m:r>
                      <a:rPr lang="en-US" sz="1800" b="1" i="1">
                        <a:latin typeface="Cambria Math" panose="02040503050406030204" pitchFamily="18" charset="0"/>
                      </a:rPr>
                      <m:t>𝒔</m:t>
                    </m:r>
                    <m:r>
                      <a:rPr lang="en-US" sz="1800" b="1" i="1">
                        <a:latin typeface="Cambria Math" panose="02040503050406030204" pitchFamily="18" charset="0"/>
                      </a:rPr>
                      <m:t>+</m:t>
                    </m:r>
                    <m:r>
                      <a:rPr lang="en-US" sz="1800" b="1" i="1">
                        <a:latin typeface="Cambria Math" panose="02040503050406030204" pitchFamily="18" charset="0"/>
                      </a:rPr>
                      <m:t>𝒆</m:t>
                    </m:r>
                    <m:r>
                      <a:rPr lang="en-US" sz="1800" b="1" i="1">
                        <a:latin typeface="Cambria Math" panose="02040503050406030204" pitchFamily="18" charset="0"/>
                      </a:rPr>
                      <m:t>)</m:t>
                    </m:r>
                  </m:oMath>
                </a14:m>
                <a:r>
                  <a:rPr lang="en-US" sz="1800" dirty="0"/>
                  <a:t> where </a:t>
                </a:r>
                <a14:m>
                  <m:oMath xmlns:m="http://schemas.openxmlformats.org/officeDocument/2006/math">
                    <m:r>
                      <a:rPr lang="en-US" sz="1800" b="1" i="1">
                        <a:latin typeface="Cambria Math" panose="02040503050406030204" pitchFamily="18" charset="0"/>
                      </a:rPr>
                      <m:t>𝒂</m:t>
                    </m:r>
                    <m:r>
                      <a:rPr lang="en-US" sz="1800" i="1">
                        <a:latin typeface="Cambria Math" panose="02040503050406030204" pitchFamily="18" charset="0"/>
                      </a:rPr>
                      <m:t>←</m:t>
                    </m:r>
                    <m:r>
                      <a:rPr lang="en-US" sz="1800" i="1">
                        <a:latin typeface="Cambria Math" panose="02040503050406030204" pitchFamily="18" charset="0"/>
                        <a:ea typeface="Cambria Math" panose="02040503050406030204" pitchFamily="18" charset="0"/>
                      </a:rPr>
                      <m:t>𝒰</m:t>
                    </m:r>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𝑘</m:t>
                            </m:r>
                          </m:sup>
                        </m:sSubSup>
                      </m:e>
                    </m:d>
                  </m:oMath>
                </a14:m>
                <a:r>
                  <a:rPr lang="en-US" sz="1800" dirty="0"/>
                  <a:t> and </a:t>
                </a:r>
                <a14:m>
                  <m:oMath xmlns:m="http://schemas.openxmlformats.org/officeDocument/2006/math">
                    <m:r>
                      <a:rPr lang="en-US" sz="1800" b="1" i="1">
                        <a:latin typeface="Cambria Math" panose="02040503050406030204" pitchFamily="18" charset="0"/>
                      </a:rPr>
                      <m:t>𝒆</m:t>
                    </m:r>
                    <m:r>
                      <a:rPr lang="en-US" sz="1800" i="1">
                        <a:latin typeface="Cambria Math" panose="02040503050406030204" pitchFamily="18" charset="0"/>
                      </a:rPr>
                      <m:t>←</m:t>
                    </m:r>
                    <m:r>
                      <a:rPr lang="en-US" sz="1800" i="1">
                        <a:latin typeface="Cambria Math" panose="02040503050406030204" pitchFamily="18" charset="0"/>
                      </a:rPr>
                      <m:t>𝜒</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𝑞</m:t>
                            </m:r>
                          </m:sub>
                        </m:sSub>
                      </m:e>
                    </m:d>
                  </m:oMath>
                </a14:m>
                <a:r>
                  <a:rPr lang="en-US" sz="1800" dirty="0"/>
                  <a:t>;</a:t>
                </a:r>
              </a:p>
              <a:p>
                <a:pPr marL="800100" lvl="2" indent="-342900">
                  <a:buFont typeface="+mj-lt"/>
                  <a:buAutoNum type="arabicPeriod"/>
                </a:pPr>
                <a14:m>
                  <m:oMath xmlns:m="http://schemas.openxmlformats.org/officeDocument/2006/math">
                    <m:d>
                      <m:dPr>
                        <m:ctrlPr>
                          <a:rPr lang="en-US" sz="1800" b="1" i="1">
                            <a:latin typeface="Cambria Math" panose="02040503050406030204" pitchFamily="18" charset="0"/>
                            <a:ea typeface="Cambria Math" panose="02040503050406030204" pitchFamily="18" charset="0"/>
                          </a:rPr>
                        </m:ctrlPr>
                      </m:dPr>
                      <m:e>
                        <m:r>
                          <a:rPr lang="en-US" sz="1800" b="1" i="1">
                            <a:latin typeface="Cambria Math" panose="02040503050406030204" pitchFamily="18" charset="0"/>
                            <a:ea typeface="Cambria Math" panose="02040503050406030204" pitchFamily="18" charset="0"/>
                          </a:rPr>
                          <m:t>𝒂</m:t>
                        </m:r>
                        <m:r>
                          <a:rPr lang="en-US" sz="1800" b="1" i="1">
                            <a:latin typeface="Cambria Math" panose="02040503050406030204" pitchFamily="18" charset="0"/>
                            <a:ea typeface="Cambria Math" panose="02040503050406030204" pitchFamily="18" charset="0"/>
                          </a:rPr>
                          <m:t>, </m:t>
                        </m:r>
                        <m:r>
                          <a:rPr lang="en-US" sz="1800" b="1" i="1">
                            <a:latin typeface="Cambria Math" panose="02040503050406030204" pitchFamily="18" charset="0"/>
                            <a:ea typeface="Cambria Math" panose="02040503050406030204" pitchFamily="18" charset="0"/>
                          </a:rPr>
                          <m:t>𝒃</m:t>
                        </m:r>
                      </m:e>
                    </m:d>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𝒰</m:t>
                    </m:r>
                    <m:d>
                      <m:dPr>
                        <m:ctrlPr>
                          <a:rPr lang="en-US" sz="1800" i="1">
                            <a:latin typeface="Cambria Math" panose="02040503050406030204" pitchFamily="18" charset="0"/>
                            <a:ea typeface="Cambria Math" panose="02040503050406030204" pitchFamily="18" charset="0"/>
                          </a:rPr>
                        </m:ctrlPr>
                      </m:dPr>
                      <m:e>
                        <m:sSubSup>
                          <m:sSubSupPr>
                            <m:ctrlPr>
                              <a:rPr lang="en-US" sz="1800" i="1">
                                <a:latin typeface="Cambria Math" panose="02040503050406030204" pitchFamily="18" charset="0"/>
                                <a:ea typeface="Cambria Math" panose="02040503050406030204" pitchFamily="18" charset="0"/>
                              </a:rPr>
                            </m:ctrlPr>
                          </m:sSubSup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𝑞</m:t>
                            </m:r>
                          </m:sub>
                          <m:sup>
                            <m:r>
                              <a:rPr lang="en-US" sz="1800" i="1">
                                <a:latin typeface="Cambria Math" panose="02040503050406030204" pitchFamily="18" charset="0"/>
                                <a:ea typeface="Cambria Math" panose="02040503050406030204" pitchFamily="18" charset="0"/>
                              </a:rPr>
                              <m:t>𝑘</m:t>
                            </m:r>
                          </m:sup>
                        </m:sSubSup>
                        <m:r>
                          <a:rPr lang="en-US" sz="1800" i="1">
                            <a:latin typeface="Cambria Math" panose="02040503050406030204" pitchFamily="18" charset="0"/>
                            <a:ea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𝑞</m:t>
                            </m:r>
                          </m:sub>
                        </m:sSub>
                      </m:e>
                    </m:d>
                  </m:oMath>
                </a14:m>
                <a:r>
                  <a:rPr lang="en-US" sz="1800" dirty="0"/>
                  <a:t>.</a:t>
                </a:r>
              </a:p>
              <a:p>
                <a:r>
                  <a:rPr lang="en-US" sz="1800" dirty="0"/>
                  <a:t>hard (search): find </a:t>
                </a:r>
                <a14:m>
                  <m:oMath xmlns:m="http://schemas.openxmlformats.org/officeDocument/2006/math">
                    <m:r>
                      <a:rPr lang="en-US" sz="1800" b="1" i="1">
                        <a:latin typeface="Cambria Math" panose="02040503050406030204" pitchFamily="18" charset="0"/>
                      </a:rPr>
                      <m:t>𝒔</m:t>
                    </m:r>
                  </m:oMath>
                </a14:m>
                <a:r>
                  <a:rPr lang="en-US" sz="1800" b="1" dirty="0"/>
                  <a:t> </a:t>
                </a:r>
                <a:r>
                  <a:rPr lang="en-US" sz="1800" dirty="0"/>
                  <a:t>from the samples.</a:t>
                </a:r>
              </a:p>
              <a:p>
                <a:pPr marL="0" indent="0">
                  <a:buNone/>
                </a:pPr>
                <a:r>
                  <a:rPr lang="en-US" sz="1800" dirty="0"/>
                  <a:t>(probably also hard if we sample </a:t>
                </a:r>
                <a14:m>
                  <m:oMath xmlns:m="http://schemas.openxmlformats.org/officeDocument/2006/math">
                    <m:r>
                      <a:rPr lang="en-US" sz="1800" b="1" i="1">
                        <a:latin typeface="Cambria Math" panose="02040503050406030204" pitchFamily="18" charset="0"/>
                      </a:rPr>
                      <m:t>𝒔</m:t>
                    </m:r>
                  </m:oMath>
                </a14:m>
                <a:r>
                  <a:rPr lang="en-US" sz="1800" dirty="0"/>
                  <a:t> via </a:t>
                </a:r>
                <a14:m>
                  <m:oMath xmlns:m="http://schemas.openxmlformats.org/officeDocument/2006/math">
                    <m:r>
                      <a:rPr lang="en-US" sz="1800" i="1">
                        <a:latin typeface="Cambria Math" panose="02040503050406030204" pitchFamily="18" charset="0"/>
                      </a:rPr>
                      <m:t>𝜒</m:t>
                    </m:r>
                  </m:oMath>
                </a14:m>
                <a:r>
                  <a:rPr lang="en-US" sz="1800" dirty="0"/>
                  <a:t>.)</a:t>
                </a:r>
              </a:p>
              <a:p>
                <a:pPr marL="0" indent="0">
                  <a:buNone/>
                </a:pPr>
                <a:endParaRPr lang="en-US" sz="1800" i="1" dirty="0"/>
              </a:p>
              <a:p>
                <a:pPr marL="0" indent="0">
                  <a:buNone/>
                </a:pPr>
                <a:endParaRPr lang="en-US" sz="1800" i="1" dirty="0"/>
              </a:p>
              <a:p>
                <a:r>
                  <a:rPr lang="en-US" sz="1800" i="1" dirty="0"/>
                  <a:t>So MLWE somehow “interpolates” between LWE and RLWE. </a:t>
                </a:r>
              </a:p>
              <a:p>
                <a:r>
                  <a:rPr lang="en-US" sz="1800" i="1" dirty="0"/>
                  <a:t>No attacks known that distinguish RLWE or MLWE from LWE.</a:t>
                </a:r>
              </a:p>
              <a:p>
                <a:r>
                  <a:rPr lang="en-US" sz="1800" i="1" dirty="0"/>
                  <a:t>In practice, </a:t>
                </a:r>
                <a14:m>
                  <m:oMath xmlns:m="http://schemas.openxmlformats.org/officeDocument/2006/math">
                    <m:r>
                      <a:rPr lang="en-US" sz="1800" i="1" dirty="0">
                        <a:latin typeface="Cambria Math" panose="02040503050406030204" pitchFamily="18" charset="0"/>
                      </a:rPr>
                      <m:t>𝑘</m:t>
                    </m:r>
                    <m:r>
                      <a:rPr lang="en-US" sz="1800" i="1" dirty="0">
                        <a:latin typeface="Cambria Math" panose="02040503050406030204" pitchFamily="18" charset="0"/>
                      </a:rPr>
                      <m:t> </m:t>
                    </m:r>
                  </m:oMath>
                </a14:m>
                <a:r>
                  <a:rPr lang="en-US" sz="1800" i="1" dirty="0"/>
                  <a:t>is constant.</a:t>
                </a:r>
              </a:p>
              <a:p>
                <a:pPr marL="0" indent="0">
                  <a:buNone/>
                </a:pPr>
                <a:endParaRPr lang="en-US" sz="1800" dirty="0"/>
              </a:p>
              <a:p>
                <a:pPr marL="0" indent="0">
                  <a:buNone/>
                </a:pPr>
                <a:endParaRPr lang="en-US" sz="1800" dirty="0" err="1"/>
              </a:p>
            </p:txBody>
          </p:sp>
        </mc:Choice>
        <mc:Fallback xmlns="">
          <p:sp>
            <p:nvSpPr>
              <p:cNvPr id="3" name="Content Placeholder 2">
                <a:extLst>
                  <a:ext uri="{FF2B5EF4-FFF2-40B4-BE49-F238E27FC236}">
                    <a16:creationId xmlns:a16="http://schemas.microsoft.com/office/drawing/2014/main" id="{E55E7BA2-3BA5-4FCC-B2FC-566EDB24BCC7}"/>
                  </a:ext>
                </a:extLst>
              </p:cNvPr>
              <p:cNvSpPr>
                <a:spLocks noGrp="1" noRot="1" noChangeAspect="1" noMove="1" noResize="1" noEditPoints="1" noAdjustHandles="1" noChangeArrowheads="1" noChangeShapeType="1" noTextEdit="1"/>
              </p:cNvSpPr>
              <p:nvPr>
                <p:ph idx="1"/>
              </p:nvPr>
            </p:nvSpPr>
            <p:spPr>
              <a:xfrm>
                <a:off x="838199" y="1269508"/>
                <a:ext cx="10756037" cy="5370988"/>
              </a:xfrm>
              <a:blipFill>
                <a:blip r:embed="rId2"/>
                <a:stretch>
                  <a:fillRect l="-45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DF3222F-E5EF-429B-B863-540062E9DE7C}"/>
              </a:ext>
            </a:extLst>
          </p:cNvPr>
          <p:cNvCxnSpPr>
            <a:cxnSpLocks/>
          </p:cNvCxnSpPr>
          <p:nvPr/>
        </p:nvCxnSpPr>
        <p:spPr>
          <a:xfrm>
            <a:off x="383219" y="1173332"/>
            <a:ext cx="11495103"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E016D139-9AA7-415D-B140-9899C221C3C6}"/>
              </a:ext>
            </a:extLst>
          </p:cNvPr>
          <p:cNvCxnSpPr/>
          <p:nvPr/>
        </p:nvCxnSpPr>
        <p:spPr>
          <a:xfrm>
            <a:off x="946950" y="4574222"/>
            <a:ext cx="9996257" cy="0"/>
          </a:xfrm>
          <a:prstGeom prst="line">
            <a:avLst/>
          </a:prstGeom>
          <a:ln>
            <a:solidFill>
              <a:srgbClr val="7030A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350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8515-9D8A-4385-BB01-C15927B4DCB6}"/>
              </a:ext>
            </a:extLst>
          </p:cNvPr>
          <p:cNvSpPr>
            <a:spLocks noGrp="1"/>
          </p:cNvSpPr>
          <p:nvPr>
            <p:ph type="title"/>
          </p:nvPr>
        </p:nvSpPr>
        <p:spPr>
          <a:xfrm>
            <a:off x="838200" y="365126"/>
            <a:ext cx="10515600" cy="904382"/>
          </a:xfrm>
        </p:spPr>
        <p:txBody>
          <a:bodyPr/>
          <a:lstStyle/>
          <a:p>
            <a:r>
              <a:rPr lang="en-US" b="1" dirty="0" err="1"/>
              <a:t>Dilithium</a:t>
            </a:r>
            <a:r>
              <a:rPr lang="en-US" b="1" dirty="0"/>
              <a:t> and </a:t>
            </a:r>
            <a:r>
              <a:rPr lang="en-US" b="1" dirty="0" err="1"/>
              <a:t>qTesla</a:t>
            </a:r>
            <a:r>
              <a:rPr lang="en-US" b="1" dirty="0"/>
              <a:t> </a:t>
            </a:r>
            <a:r>
              <a:rPr lang="en-US" sz="3600" dirty="0"/>
              <a:t>(oh yeah, signatures..)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E7BA2-3BA5-4FCC-B2FC-566EDB24BCC7}"/>
                  </a:ext>
                </a:extLst>
              </p:cNvPr>
              <p:cNvSpPr>
                <a:spLocks noGrp="1"/>
              </p:cNvSpPr>
              <p:nvPr>
                <p:ph idx="1"/>
              </p:nvPr>
            </p:nvSpPr>
            <p:spPr>
              <a:xfrm>
                <a:off x="838199" y="1269508"/>
                <a:ext cx="10756037" cy="5370988"/>
              </a:xfrm>
            </p:spPr>
            <p:txBody>
              <a:bodyPr>
                <a:noAutofit/>
              </a:bodyPr>
              <a:lstStyle/>
              <a:p>
                <a:pPr marL="0" indent="0">
                  <a:buNone/>
                </a:pPr>
                <a:endParaRPr lang="en-US" sz="1800" dirty="0"/>
              </a:p>
              <a:p>
                <a:pPr marL="0" indent="0">
                  <a:buNone/>
                </a:pPr>
                <a:r>
                  <a:rPr lang="en-US" sz="1800" b="1" dirty="0"/>
                  <a:t>“Fiat-Shamir from lattices.”</a:t>
                </a:r>
              </a:p>
              <a:p>
                <a:pPr marL="0" indent="0">
                  <a:buNone/>
                </a:pPr>
                <a:r>
                  <a:rPr lang="en-US" sz="1800" dirty="0"/>
                  <a:t>Generate some MLWE keys: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𝐴</m:t>
                    </m:r>
                    <m:r>
                      <a:rPr lang="en-US" sz="1800" i="1">
                        <a:latin typeface="Cambria Math" panose="02040503050406030204" pitchFamily="18" charset="0"/>
                      </a:rPr>
                      <m:t>, </m:t>
                    </m:r>
                    <m:r>
                      <a:rPr lang="en-US" sz="1800" i="1">
                        <a:latin typeface="Cambria Math" panose="02040503050406030204" pitchFamily="18" charset="0"/>
                      </a:rPr>
                      <m:t>𝑇</m:t>
                    </m:r>
                    <m:r>
                      <a:rPr lang="en-US" sz="1800" i="1">
                        <a:latin typeface="Cambria Math" panose="02040503050406030204" pitchFamily="18" charset="0"/>
                      </a:rPr>
                      <m:t>≔</m:t>
                    </m:r>
                    <m:r>
                      <a:rPr lang="en-US" sz="1800" i="1">
                        <a:latin typeface="Cambria Math" panose="02040503050406030204" pitchFamily="18" charset="0"/>
                      </a:rPr>
                      <m:t>𝐴𝑆</m:t>
                    </m:r>
                    <m:r>
                      <a:rPr lang="en-US" sz="1800" i="1">
                        <a:latin typeface="Cambria Math" panose="02040503050406030204" pitchFamily="18" charset="0"/>
                      </a:rPr>
                      <m:t>+</m:t>
                    </m:r>
                    <m:r>
                      <a:rPr lang="en-US" sz="1800" i="1">
                        <a:latin typeface="Cambria Math" panose="02040503050406030204" pitchFamily="18" charset="0"/>
                      </a:rPr>
                      <m:t>𝐸</m:t>
                    </m:r>
                    <m:r>
                      <a:rPr lang="en-US" sz="1800" i="1">
                        <a:latin typeface="Cambria Math" panose="02040503050406030204" pitchFamily="18" charset="0"/>
                      </a:rPr>
                      <m:t>)</m:t>
                    </m:r>
                  </m:oMath>
                </a14:m>
                <a:endParaRPr lang="en-US" sz="1800" dirty="0"/>
              </a:p>
              <a:p>
                <a:pPr marL="0" indent="0">
                  <a:buNone/>
                </a:pPr>
                <a:r>
                  <a:rPr lang="en-US" sz="1800" dirty="0"/>
                  <a:t>To sign a message </a:t>
                </a:r>
                <a14:m>
                  <m:oMath xmlns:m="http://schemas.openxmlformats.org/officeDocument/2006/math">
                    <m:r>
                      <a:rPr lang="en-US" sz="1800" i="1">
                        <a:latin typeface="Cambria Math" panose="02040503050406030204" pitchFamily="18" charset="0"/>
                      </a:rPr>
                      <m:t>𝜇</m:t>
                    </m:r>
                  </m:oMath>
                </a14:m>
                <a:r>
                  <a:rPr lang="en-US" sz="1800" dirty="0"/>
                  <a:t>, do:</a:t>
                </a:r>
              </a:p>
              <a:p>
                <a:pPr marL="571500" lvl="1" indent="-342900">
                  <a:buFont typeface="+mj-lt"/>
                  <a:buAutoNum type="arabicPeriod"/>
                </a:pPr>
                <a:r>
                  <a:rPr lang="en-US" sz="1800" dirty="0"/>
                  <a:t>sample a random </a:t>
                </a:r>
                <a14:m>
                  <m:oMath xmlns:m="http://schemas.openxmlformats.org/officeDocument/2006/math">
                    <m:r>
                      <a:rPr lang="en-US" sz="1800" i="1" dirty="0">
                        <a:latin typeface="Cambria Math" panose="02040503050406030204" pitchFamily="18" charset="0"/>
                      </a:rPr>
                      <m:t>𝑦</m:t>
                    </m:r>
                  </m:oMath>
                </a14:m>
                <a:r>
                  <a:rPr lang="en-US" sz="1800" dirty="0"/>
                  <a:t>, compute </a:t>
                </a:r>
                <a14:m>
                  <m:oMath xmlns:m="http://schemas.openxmlformats.org/officeDocument/2006/math">
                    <m:r>
                      <a:rPr lang="en-US" sz="1800" i="1">
                        <a:latin typeface="Cambria Math" panose="02040503050406030204" pitchFamily="18" charset="0"/>
                      </a:rPr>
                      <m:t>𝑤</m:t>
                    </m:r>
                    <m:r>
                      <a:rPr lang="en-US" sz="1800" i="1">
                        <a:latin typeface="Cambria Math" panose="02040503050406030204" pitchFamily="18" charset="0"/>
                      </a:rPr>
                      <m:t>=</m:t>
                    </m:r>
                    <m:r>
                      <m:rPr>
                        <m:sty m:val="p"/>
                      </m:rPr>
                      <a:rPr lang="en-US" sz="1800">
                        <a:latin typeface="Cambria Math" panose="02040503050406030204" pitchFamily="18" charset="0"/>
                      </a:rPr>
                      <m:t>HighBits</m:t>
                    </m:r>
                    <m:r>
                      <a:rPr lang="en-US" sz="1800" i="1">
                        <a:latin typeface="Cambria Math" panose="02040503050406030204" pitchFamily="18" charset="0"/>
                      </a:rPr>
                      <m:t>(</m:t>
                    </m:r>
                    <m:r>
                      <a:rPr lang="en-US" sz="1800" i="1">
                        <a:latin typeface="Cambria Math" panose="02040503050406030204" pitchFamily="18" charset="0"/>
                      </a:rPr>
                      <m:t>𝐴𝑦</m:t>
                    </m:r>
                    <m:r>
                      <a:rPr lang="en-US" sz="1800" i="1">
                        <a:latin typeface="Cambria Math" panose="02040503050406030204" pitchFamily="18" charset="0"/>
                      </a:rPr>
                      <m:t>)</m:t>
                    </m:r>
                  </m:oMath>
                </a14:m>
                <a:r>
                  <a:rPr lang="en-US" sz="1800" dirty="0"/>
                  <a:t>;</a:t>
                </a:r>
              </a:p>
              <a:p>
                <a:pPr marL="571500" lvl="1" indent="-342900">
                  <a:buFont typeface="+mj-lt"/>
                  <a:buAutoNum type="arabicPeriod"/>
                </a:pPr>
                <a:r>
                  <a:rPr lang="en-US" sz="1800" dirty="0"/>
                  <a:t>compute hash </a:t>
                </a:r>
                <a14:m>
                  <m:oMath xmlns:m="http://schemas.openxmlformats.org/officeDocument/2006/math">
                    <m:r>
                      <a:rPr lang="en-US" sz="1800" i="1">
                        <a:latin typeface="Cambria Math" panose="02040503050406030204" pitchFamily="18" charset="0"/>
                      </a:rPr>
                      <m:t>𝑐</m:t>
                    </m:r>
                    <m:r>
                      <a:rPr lang="en-US" sz="1800" i="1">
                        <a:latin typeface="Cambria Math" panose="02040503050406030204" pitchFamily="18" charset="0"/>
                      </a:rPr>
                      <m:t>≔</m:t>
                    </m:r>
                    <m:r>
                      <a:rPr lang="en-US" sz="1800" i="1">
                        <a:latin typeface="Cambria Math" panose="02040503050406030204" pitchFamily="18" charset="0"/>
                      </a:rPr>
                      <m:t>𝐻</m:t>
                    </m:r>
                    <m:r>
                      <a:rPr lang="en-US" sz="1800" i="1">
                        <a:latin typeface="Cambria Math" panose="02040503050406030204" pitchFamily="18" charset="0"/>
                      </a:rPr>
                      <m:t>(</m:t>
                    </m:r>
                    <m:r>
                      <a:rPr lang="en-US" sz="1800" i="1">
                        <a:latin typeface="Cambria Math" panose="02040503050406030204" pitchFamily="18" charset="0"/>
                      </a:rPr>
                      <m:t>𝑤</m:t>
                    </m:r>
                    <m:r>
                      <a:rPr lang="en-US" sz="1800" i="1">
                        <a:latin typeface="Cambria Math" panose="02040503050406030204" pitchFamily="18" charset="0"/>
                      </a:rPr>
                      <m:t>, </m:t>
                    </m:r>
                    <m:r>
                      <a:rPr lang="en-US" sz="1800" i="1">
                        <a:latin typeface="Cambria Math" panose="02040503050406030204" pitchFamily="18" charset="0"/>
                      </a:rPr>
                      <m:t>𝜇</m:t>
                    </m:r>
                    <m:r>
                      <a:rPr lang="en-US" sz="1800" i="1">
                        <a:latin typeface="Cambria Math" panose="02040503050406030204" pitchFamily="18" charset="0"/>
                      </a:rPr>
                      <m:t>)</m:t>
                    </m:r>
                  </m:oMath>
                </a14:m>
                <a:r>
                  <a:rPr lang="en-US" sz="1800" dirty="0"/>
                  <a:t>;</a:t>
                </a:r>
              </a:p>
              <a:p>
                <a:pPr marL="571500" lvl="1" indent="-342900">
                  <a:buFont typeface="+mj-lt"/>
                  <a:buAutoNum type="arabicPeriod"/>
                </a:pPr>
                <a:r>
                  <a:rPr lang="en-US" sz="1800" dirty="0"/>
                  <a:t>set </a:t>
                </a:r>
                <a14:m>
                  <m:oMath xmlns:m="http://schemas.openxmlformats.org/officeDocument/2006/math">
                    <m:r>
                      <a:rPr lang="en-US" sz="1800" i="1">
                        <a:latin typeface="Cambria Math" panose="02040503050406030204" pitchFamily="18" charset="0"/>
                      </a:rPr>
                      <m:t>𝑧</m:t>
                    </m:r>
                    <m:r>
                      <a:rPr lang="en-US" sz="1800" i="1">
                        <a:latin typeface="Cambria Math" panose="02040503050406030204" pitchFamily="18" charset="0"/>
                      </a:rPr>
                      <m:t>≔</m:t>
                    </m:r>
                    <m:r>
                      <a:rPr lang="en-US" sz="1800" i="1">
                        <a:latin typeface="Cambria Math" panose="02040503050406030204" pitchFamily="18" charset="0"/>
                      </a:rPr>
                      <m:t>𝑦</m:t>
                    </m:r>
                    <m:r>
                      <a:rPr lang="en-US" sz="1800" i="1">
                        <a:latin typeface="Cambria Math" panose="02040503050406030204" pitchFamily="18" charset="0"/>
                      </a:rPr>
                      <m:t>+</m:t>
                    </m:r>
                    <m:r>
                      <a:rPr lang="en-US" sz="1800" i="1">
                        <a:latin typeface="Cambria Math" panose="02040503050406030204" pitchFamily="18" charset="0"/>
                      </a:rPr>
                      <m:t>𝑆𝑐</m:t>
                    </m:r>
                  </m:oMath>
                </a14:m>
                <a:r>
                  <a:rPr lang="en-US" sz="1800" dirty="0"/>
                  <a:t>;</a:t>
                </a:r>
              </a:p>
              <a:p>
                <a:pPr marL="571500" lvl="1" indent="-342900">
                  <a:buFont typeface="+mj-lt"/>
                  <a:buAutoNum type="arabicPeriod"/>
                </a:pPr>
                <a:r>
                  <a:rPr lang="en-US" sz="1800" dirty="0"/>
                  <a:t>output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𝑧</m:t>
                    </m:r>
                    <m:r>
                      <a:rPr lang="en-US" sz="1800" i="1">
                        <a:latin typeface="Cambria Math" panose="02040503050406030204" pitchFamily="18" charset="0"/>
                      </a:rPr>
                      <m:t>, </m:t>
                    </m:r>
                    <m:r>
                      <a:rPr lang="en-US" sz="1800" i="1">
                        <a:latin typeface="Cambria Math" panose="02040503050406030204" pitchFamily="18" charset="0"/>
                      </a:rPr>
                      <m:t>𝑐</m:t>
                    </m:r>
                    <m:r>
                      <a:rPr lang="en-US" sz="1800" i="1">
                        <a:latin typeface="Cambria Math" panose="02040503050406030204" pitchFamily="18" charset="0"/>
                      </a:rPr>
                      <m:t>)</m:t>
                    </m:r>
                  </m:oMath>
                </a14:m>
                <a:r>
                  <a:rPr lang="en-US" sz="1800" dirty="0"/>
                  <a:t>.</a:t>
                </a:r>
              </a:p>
              <a:p>
                <a:pPr marL="0" indent="0">
                  <a:buNone/>
                </a:pPr>
                <a:r>
                  <a:rPr lang="en-US" sz="1800" dirty="0"/>
                  <a:t>To verify a signature </a:t>
                </a:r>
                <a14:m>
                  <m:oMath xmlns:m="http://schemas.openxmlformats.org/officeDocument/2006/math">
                    <m:r>
                      <a:rPr lang="en-US" sz="1800" i="1">
                        <a:latin typeface="Cambria Math" panose="02040503050406030204" pitchFamily="18" charset="0"/>
                      </a:rPr>
                      <m:t>(</m:t>
                    </m:r>
                    <m:r>
                      <a:rPr lang="en-US" sz="1800" i="1">
                        <a:latin typeface="Cambria Math" panose="02040503050406030204" pitchFamily="18" charset="0"/>
                      </a:rPr>
                      <m:t>𝑧</m:t>
                    </m:r>
                    <m:r>
                      <a:rPr lang="en-US" sz="1800" i="1">
                        <a:latin typeface="Cambria Math" panose="02040503050406030204" pitchFamily="18" charset="0"/>
                      </a:rPr>
                      <m:t>, </m:t>
                    </m:r>
                    <m:r>
                      <a:rPr lang="en-US" sz="1800" i="1">
                        <a:latin typeface="Cambria Math" panose="02040503050406030204" pitchFamily="18" charset="0"/>
                      </a:rPr>
                      <m:t>𝑐</m:t>
                    </m:r>
                    <m:r>
                      <a:rPr lang="en-US" sz="1800" i="1">
                        <a:latin typeface="Cambria Math" panose="02040503050406030204" pitchFamily="18" charset="0"/>
                      </a:rPr>
                      <m:t>)</m:t>
                    </m:r>
                  </m:oMath>
                </a14:m>
                <a:r>
                  <a:rPr lang="en-US" sz="1800" dirty="0"/>
                  <a:t> of message </a:t>
                </a:r>
                <a14:m>
                  <m:oMath xmlns:m="http://schemas.openxmlformats.org/officeDocument/2006/math">
                    <m:r>
                      <a:rPr lang="en-US" sz="1800" i="1">
                        <a:latin typeface="Cambria Math" panose="02040503050406030204" pitchFamily="18" charset="0"/>
                      </a:rPr>
                      <m:t>𝜇</m:t>
                    </m:r>
                  </m:oMath>
                </a14:m>
                <a:r>
                  <a:rPr lang="en-US" sz="1800" dirty="0"/>
                  <a:t>:</a:t>
                </a:r>
              </a:p>
              <a:p>
                <a:pPr marL="571500" lvl="1" indent="-342900">
                  <a:buFont typeface="+mj-lt"/>
                  <a:buAutoNum type="arabicPeriod"/>
                </a:pPr>
                <a:r>
                  <a:rPr lang="en-US" sz="1800" dirty="0"/>
                  <a:t>Compute </a:t>
                </a:r>
                <a14:m>
                  <m:oMath xmlns:m="http://schemas.openxmlformats.org/officeDocument/2006/math">
                    <m:r>
                      <a:rPr lang="en-US" sz="1800" i="1">
                        <a:latin typeface="Cambria Math" panose="02040503050406030204" pitchFamily="18" charset="0"/>
                      </a:rPr>
                      <m:t>𝑤</m:t>
                    </m:r>
                    <m:r>
                      <a:rPr lang="en-US" sz="1800" i="1">
                        <a:latin typeface="Cambria Math" panose="02040503050406030204" pitchFamily="18" charset="0"/>
                      </a:rPr>
                      <m:t>′=</m:t>
                    </m:r>
                    <m:r>
                      <m:rPr>
                        <m:sty m:val="p"/>
                      </m:rPr>
                      <a:rPr lang="en-US" sz="1800">
                        <a:latin typeface="Cambria Math" panose="02040503050406030204" pitchFamily="18" charset="0"/>
                      </a:rPr>
                      <m:t>HighBits</m:t>
                    </m:r>
                    <m:r>
                      <a:rPr lang="en-US" sz="1800" i="1">
                        <a:latin typeface="Cambria Math" panose="02040503050406030204" pitchFamily="18" charset="0"/>
                      </a:rPr>
                      <m:t>(</m:t>
                    </m:r>
                    <m:r>
                      <a:rPr lang="en-US" sz="1800" i="1">
                        <a:latin typeface="Cambria Math" panose="02040503050406030204" pitchFamily="18" charset="0"/>
                      </a:rPr>
                      <m:t>𝐴𝑧</m:t>
                    </m:r>
                    <m:r>
                      <a:rPr lang="en-US" sz="1800" i="1">
                        <a:latin typeface="Cambria Math" panose="02040503050406030204" pitchFamily="18" charset="0"/>
                      </a:rPr>
                      <m:t>−</m:t>
                    </m:r>
                    <m:r>
                      <a:rPr lang="en-US" sz="1800" i="1">
                        <a:latin typeface="Cambria Math" panose="02040503050406030204" pitchFamily="18" charset="0"/>
                      </a:rPr>
                      <m:t>𝑇𝑐</m:t>
                    </m:r>
                    <m:r>
                      <a:rPr lang="en-US" sz="1800" i="1">
                        <a:latin typeface="Cambria Math" panose="02040503050406030204" pitchFamily="18" charset="0"/>
                      </a:rPr>
                      <m:t>)</m:t>
                    </m:r>
                  </m:oMath>
                </a14:m>
                <a:r>
                  <a:rPr lang="en-US" sz="1800" dirty="0"/>
                  <a:t>;</a:t>
                </a:r>
              </a:p>
              <a:p>
                <a:pPr marL="571500" lvl="1" indent="-342900">
                  <a:buFont typeface="+mj-lt"/>
                  <a:buAutoNum type="arabicPeriod"/>
                </a:pPr>
                <a:r>
                  <a:rPr lang="en-US" sz="1800" dirty="0"/>
                  <a:t>Return </a:t>
                </a:r>
                <a14:m>
                  <m:oMath xmlns:m="http://schemas.openxmlformats.org/officeDocument/2006/math">
                    <m:r>
                      <a:rPr lang="en-US" sz="1800" i="1">
                        <a:latin typeface="Cambria Math" panose="02040503050406030204" pitchFamily="18" charset="0"/>
                      </a:rPr>
                      <m:t>𝑐</m:t>
                    </m:r>
                    <m:r>
                      <a:rPr lang="en-US" sz="1800" i="1">
                        <a:latin typeface="Cambria Math" panose="02040503050406030204" pitchFamily="18" charset="0"/>
                      </a:rPr>
                      <m:t>==</m:t>
                    </m:r>
                    <m:r>
                      <a:rPr lang="en-US" sz="1800" i="1">
                        <a:latin typeface="Cambria Math" panose="02040503050406030204" pitchFamily="18" charset="0"/>
                      </a:rPr>
                      <m:t>𝐻</m:t>
                    </m:r>
                    <m:d>
                      <m:dPr>
                        <m:ctrlPr>
                          <a:rPr lang="en-US" sz="1800" i="1">
                            <a:latin typeface="Cambria Math" panose="02040503050406030204" pitchFamily="18" charset="0"/>
                          </a:rPr>
                        </m:ctrlPr>
                      </m:dPr>
                      <m:e>
                        <m:sSup>
                          <m:sSupPr>
                            <m:ctrlPr>
                              <a:rPr lang="en-US" sz="1800" i="1">
                                <a:latin typeface="Cambria Math" panose="02040503050406030204" pitchFamily="18" charset="0"/>
                              </a:rPr>
                            </m:ctrlPr>
                          </m:sSupPr>
                          <m:e>
                            <m:r>
                              <a:rPr lang="en-US" sz="1800" i="1">
                                <a:latin typeface="Cambria Math" panose="02040503050406030204" pitchFamily="18" charset="0"/>
                              </a:rPr>
                              <m:t>𝑤</m:t>
                            </m:r>
                          </m:e>
                          <m:sup>
                            <m:r>
                              <a:rPr lang="en-US" sz="1800" i="1">
                                <a:latin typeface="Cambria Math" panose="02040503050406030204" pitchFamily="18" charset="0"/>
                              </a:rPr>
                              <m:t>′</m:t>
                            </m:r>
                          </m:sup>
                        </m:sSup>
                        <m:r>
                          <a:rPr lang="en-US" sz="1800" i="1">
                            <a:latin typeface="Cambria Math" panose="02040503050406030204" pitchFamily="18" charset="0"/>
                          </a:rPr>
                          <m:t>, </m:t>
                        </m:r>
                        <m:r>
                          <a:rPr lang="en-US" sz="1800" i="1">
                            <a:latin typeface="Cambria Math" panose="02040503050406030204" pitchFamily="18" charset="0"/>
                          </a:rPr>
                          <m:t>𝜇</m:t>
                        </m:r>
                      </m:e>
                    </m:d>
                    <m:r>
                      <a:rPr lang="en-US" sz="1800" i="1">
                        <a:latin typeface="Cambria Math" panose="02040503050406030204" pitchFamily="18" charset="0"/>
                      </a:rPr>
                      <m:t>.</m:t>
                    </m:r>
                  </m:oMath>
                </a14:m>
                <a:endParaRPr lang="en-US" sz="1800" dirty="0"/>
              </a:p>
              <a:p>
                <a:pPr marL="228600" lvl="1" indent="0">
                  <a:buNone/>
                </a:pPr>
                <a:endParaRPr lang="en-US" sz="1800" dirty="0"/>
              </a:p>
              <a:p>
                <a:pPr marL="0" indent="0">
                  <a:buNone/>
                </a:pPr>
                <a:endParaRPr lang="en-US" sz="1800" dirty="0"/>
              </a:p>
              <a:p>
                <a:pPr marL="0" indent="0">
                  <a:buNone/>
                </a:pPr>
                <a:r>
                  <a:rPr lang="en-US" sz="1800" dirty="0"/>
                  <a:t>Check: </a:t>
                </a:r>
                <a14:m>
                  <m:oMath xmlns:m="http://schemas.openxmlformats.org/officeDocument/2006/math">
                    <m:r>
                      <a:rPr lang="en-US" sz="1800" i="1">
                        <a:latin typeface="Cambria Math" panose="02040503050406030204" pitchFamily="18" charset="0"/>
                      </a:rPr>
                      <m:t>𝐴𝑧</m:t>
                    </m:r>
                    <m:r>
                      <a:rPr lang="en-US" sz="1800" i="1">
                        <a:latin typeface="Cambria Math" panose="02040503050406030204" pitchFamily="18" charset="0"/>
                      </a:rPr>
                      <m:t>−</m:t>
                    </m:r>
                    <m:r>
                      <a:rPr lang="en-US" sz="1800" i="1">
                        <a:latin typeface="Cambria Math" panose="02040503050406030204" pitchFamily="18" charset="0"/>
                      </a:rPr>
                      <m:t>𝑇𝑐</m:t>
                    </m:r>
                    <m:r>
                      <a:rPr lang="en-US" sz="1800" i="1">
                        <a:latin typeface="Cambria Math" panose="02040503050406030204" pitchFamily="18" charset="0"/>
                      </a:rPr>
                      <m:t>=(</m:t>
                    </m:r>
                    <m:r>
                      <a:rPr lang="en-US" sz="1800" i="1">
                        <a:latin typeface="Cambria Math" panose="02040503050406030204" pitchFamily="18" charset="0"/>
                      </a:rPr>
                      <m:t>𝐴𝑦</m:t>
                    </m:r>
                    <m:r>
                      <a:rPr lang="en-US" sz="1800" i="1">
                        <a:latin typeface="Cambria Math" panose="02040503050406030204" pitchFamily="18" charset="0"/>
                      </a:rPr>
                      <m:t>+</m:t>
                    </m:r>
                    <m:r>
                      <a:rPr lang="en-US" sz="1800" i="1">
                        <a:latin typeface="Cambria Math" panose="02040503050406030204" pitchFamily="18" charset="0"/>
                      </a:rPr>
                      <m:t>𝐴𝑆𝑐</m:t>
                    </m:r>
                    <m:r>
                      <a:rPr lang="en-US" sz="1800" i="1">
                        <a:latin typeface="Cambria Math" panose="02040503050406030204" pitchFamily="18" charset="0"/>
                      </a:rPr>
                      <m:t>) −</m:t>
                    </m:r>
                    <m:d>
                      <m:dPr>
                        <m:ctrlPr>
                          <a:rPr lang="en-US" sz="1800" i="1">
                            <a:latin typeface="Cambria Math" panose="02040503050406030204" pitchFamily="18" charset="0"/>
                          </a:rPr>
                        </m:ctrlPr>
                      </m:dPr>
                      <m:e>
                        <m:r>
                          <a:rPr lang="en-US" sz="1800" i="1">
                            <a:latin typeface="Cambria Math" panose="02040503050406030204" pitchFamily="18" charset="0"/>
                          </a:rPr>
                          <m:t>𝐴𝑆𝑐</m:t>
                        </m:r>
                        <m:r>
                          <a:rPr lang="en-US" sz="1800" i="1">
                            <a:latin typeface="Cambria Math" panose="02040503050406030204" pitchFamily="18" charset="0"/>
                          </a:rPr>
                          <m:t>+</m:t>
                        </m:r>
                        <m:r>
                          <a:rPr lang="en-US" sz="1800" i="1">
                            <a:latin typeface="Cambria Math" panose="02040503050406030204" pitchFamily="18" charset="0"/>
                          </a:rPr>
                          <m:t>𝐸𝑐</m:t>
                        </m:r>
                      </m:e>
                    </m:d>
                    <m:r>
                      <a:rPr lang="en-US" sz="1800" i="1">
                        <a:latin typeface="Cambria Math" panose="02040503050406030204" pitchFamily="18" charset="0"/>
                      </a:rPr>
                      <m:t>=</m:t>
                    </m:r>
                    <m:r>
                      <a:rPr lang="en-US" sz="1800" i="1">
                        <a:latin typeface="Cambria Math" panose="02040503050406030204" pitchFamily="18" charset="0"/>
                      </a:rPr>
                      <m:t>𝐴𝑦</m:t>
                    </m:r>
                    <m:r>
                      <a:rPr lang="en-US" sz="1800" i="1">
                        <a:latin typeface="Cambria Math" panose="02040503050406030204" pitchFamily="18" charset="0"/>
                      </a:rPr>
                      <m:t>−</m:t>
                    </m:r>
                    <m:r>
                      <a:rPr lang="en-US" sz="1800" i="1">
                        <a:latin typeface="Cambria Math" panose="02040503050406030204" pitchFamily="18" charset="0"/>
                      </a:rPr>
                      <m:t>𝐸𝑐</m:t>
                    </m:r>
                  </m:oMath>
                </a14:m>
                <a:r>
                  <a:rPr lang="en-US" sz="1800" dirty="0"/>
                  <a:t>.</a:t>
                </a:r>
              </a:p>
              <a:p>
                <a:pPr marL="0" indent="0">
                  <a:buNone/>
                </a:pPr>
                <a:endParaRPr lang="en-US" sz="1800" dirty="0" err="1"/>
              </a:p>
            </p:txBody>
          </p:sp>
        </mc:Choice>
        <mc:Fallback xmlns="">
          <p:sp>
            <p:nvSpPr>
              <p:cNvPr id="3" name="Content Placeholder 2">
                <a:extLst>
                  <a:ext uri="{FF2B5EF4-FFF2-40B4-BE49-F238E27FC236}">
                    <a16:creationId xmlns:a16="http://schemas.microsoft.com/office/drawing/2014/main" id="{E55E7BA2-3BA5-4FCC-B2FC-566EDB24BCC7}"/>
                  </a:ext>
                </a:extLst>
              </p:cNvPr>
              <p:cNvSpPr>
                <a:spLocks noGrp="1" noRot="1" noChangeAspect="1" noMove="1" noResize="1" noEditPoints="1" noAdjustHandles="1" noChangeArrowheads="1" noChangeShapeType="1" noTextEdit="1"/>
              </p:cNvSpPr>
              <p:nvPr>
                <p:ph idx="1"/>
              </p:nvPr>
            </p:nvSpPr>
            <p:spPr>
              <a:xfrm>
                <a:off x="838199" y="1269508"/>
                <a:ext cx="10756037" cy="5370988"/>
              </a:xfrm>
              <a:blipFill>
                <a:blip r:embed="rId2"/>
                <a:stretch>
                  <a:fillRect l="-45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DF3222F-E5EF-429B-B863-540062E9DE7C}"/>
              </a:ext>
            </a:extLst>
          </p:cNvPr>
          <p:cNvCxnSpPr>
            <a:cxnSpLocks/>
          </p:cNvCxnSpPr>
          <p:nvPr/>
        </p:nvCxnSpPr>
        <p:spPr>
          <a:xfrm>
            <a:off x="383219" y="1173332"/>
            <a:ext cx="11495103" cy="0"/>
          </a:xfrm>
          <a:prstGeom prst="line">
            <a:avLst/>
          </a:prstGeom>
        </p:spPr>
        <p:style>
          <a:lnRef idx="3">
            <a:schemeClr val="accent1"/>
          </a:lnRef>
          <a:fillRef idx="0">
            <a:schemeClr val="accent1"/>
          </a:fillRef>
          <a:effectRef idx="2">
            <a:schemeClr val="accent1"/>
          </a:effectRef>
          <a:fontRef idx="minor">
            <a:schemeClr val="tx1"/>
          </a:fontRef>
        </p:style>
      </p:cxnSp>
      <p:grpSp>
        <p:nvGrpSpPr>
          <p:cNvPr id="7" name="Group 6">
            <a:extLst>
              <a:ext uri="{FF2B5EF4-FFF2-40B4-BE49-F238E27FC236}">
                <a16:creationId xmlns:a16="http://schemas.microsoft.com/office/drawing/2014/main" id="{8DA7A5F0-5BCD-46F9-A871-B375D82CE4C4}"/>
              </a:ext>
            </a:extLst>
          </p:cNvPr>
          <p:cNvGrpSpPr/>
          <p:nvPr/>
        </p:nvGrpSpPr>
        <p:grpSpPr>
          <a:xfrm>
            <a:off x="6216217" y="2656310"/>
            <a:ext cx="987322" cy="1087168"/>
            <a:chOff x="6095998" y="2290813"/>
            <a:chExt cx="987322" cy="1138187"/>
          </a:xfrm>
        </p:grpSpPr>
        <p:sp>
          <p:nvSpPr>
            <p:cNvPr id="8" name="TextBox 7">
              <a:extLst>
                <a:ext uri="{FF2B5EF4-FFF2-40B4-BE49-F238E27FC236}">
                  <a16:creationId xmlns:a16="http://schemas.microsoft.com/office/drawing/2014/main" id="{D5B290CA-04FD-4890-95EF-DC16B738B24B}"/>
                </a:ext>
              </a:extLst>
            </p:cNvPr>
            <p:cNvSpPr txBox="1"/>
            <p:nvPr/>
          </p:nvSpPr>
          <p:spPr>
            <a:xfrm>
              <a:off x="6095999" y="2290813"/>
              <a:ext cx="827471" cy="369332"/>
            </a:xfrm>
            <a:prstGeom prst="rect">
              <a:avLst/>
            </a:prstGeom>
            <a:noFill/>
          </p:spPr>
          <p:txBody>
            <a:bodyPr wrap="none" rtlCol="0">
              <a:spAutoFit/>
            </a:bodyPr>
            <a:lstStyle/>
            <a:p>
              <a:r>
                <a:rPr lang="en-US" i="1" dirty="0">
                  <a:solidFill>
                    <a:srgbClr val="7030A0"/>
                  </a:solidFill>
                </a:rPr>
                <a:t>commit</a:t>
              </a:r>
            </a:p>
          </p:txBody>
        </p:sp>
        <p:sp>
          <p:nvSpPr>
            <p:cNvPr id="9" name="TextBox 8">
              <a:extLst>
                <a:ext uri="{FF2B5EF4-FFF2-40B4-BE49-F238E27FC236}">
                  <a16:creationId xmlns:a16="http://schemas.microsoft.com/office/drawing/2014/main" id="{B3888B4C-6AA6-49D0-8BA7-795CA1C662BD}"/>
                </a:ext>
              </a:extLst>
            </p:cNvPr>
            <p:cNvSpPr txBox="1"/>
            <p:nvPr/>
          </p:nvSpPr>
          <p:spPr>
            <a:xfrm>
              <a:off x="6095998" y="2669789"/>
              <a:ext cx="987322" cy="369332"/>
            </a:xfrm>
            <a:prstGeom prst="rect">
              <a:avLst/>
            </a:prstGeom>
            <a:noFill/>
          </p:spPr>
          <p:txBody>
            <a:bodyPr wrap="none" rtlCol="0">
              <a:spAutoFit/>
            </a:bodyPr>
            <a:lstStyle/>
            <a:p>
              <a:r>
                <a:rPr lang="en-US" i="1" dirty="0">
                  <a:solidFill>
                    <a:srgbClr val="7030A0"/>
                  </a:solidFill>
                </a:rPr>
                <a:t>challenge</a:t>
              </a:r>
            </a:p>
          </p:txBody>
        </p:sp>
        <p:sp>
          <p:nvSpPr>
            <p:cNvPr id="10" name="TextBox 9">
              <a:extLst>
                <a:ext uri="{FF2B5EF4-FFF2-40B4-BE49-F238E27FC236}">
                  <a16:creationId xmlns:a16="http://schemas.microsoft.com/office/drawing/2014/main" id="{1EF623CD-06DF-4046-97AA-FCC9B83BE5EF}"/>
                </a:ext>
              </a:extLst>
            </p:cNvPr>
            <p:cNvSpPr txBox="1"/>
            <p:nvPr/>
          </p:nvSpPr>
          <p:spPr>
            <a:xfrm>
              <a:off x="6095998" y="3059668"/>
              <a:ext cx="947054" cy="369332"/>
            </a:xfrm>
            <a:prstGeom prst="rect">
              <a:avLst/>
            </a:prstGeom>
            <a:noFill/>
          </p:spPr>
          <p:txBody>
            <a:bodyPr wrap="none" rtlCol="0">
              <a:spAutoFit/>
            </a:bodyPr>
            <a:lstStyle/>
            <a:p>
              <a:r>
                <a:rPr lang="en-US" i="1" dirty="0">
                  <a:solidFill>
                    <a:srgbClr val="7030A0"/>
                  </a:solidFill>
                </a:rPr>
                <a:t>response</a:t>
              </a:r>
            </a:p>
          </p:txBody>
        </p:sp>
      </p:grpSp>
      <p:grpSp>
        <p:nvGrpSpPr>
          <p:cNvPr id="11" name="Group 10">
            <a:extLst>
              <a:ext uri="{FF2B5EF4-FFF2-40B4-BE49-F238E27FC236}">
                <a16:creationId xmlns:a16="http://schemas.microsoft.com/office/drawing/2014/main" id="{2D944409-4DA8-4101-9FF6-6328334D91B2}"/>
              </a:ext>
            </a:extLst>
          </p:cNvPr>
          <p:cNvGrpSpPr/>
          <p:nvPr/>
        </p:nvGrpSpPr>
        <p:grpSpPr>
          <a:xfrm>
            <a:off x="7559182" y="2802155"/>
            <a:ext cx="4035054" cy="941324"/>
            <a:chOff x="6930624" y="2315450"/>
            <a:chExt cx="4035054" cy="1253691"/>
          </a:xfrm>
        </p:grpSpPr>
        <p:grpSp>
          <p:nvGrpSpPr>
            <p:cNvPr id="12" name="Group 11">
              <a:extLst>
                <a:ext uri="{FF2B5EF4-FFF2-40B4-BE49-F238E27FC236}">
                  <a16:creationId xmlns:a16="http://schemas.microsoft.com/office/drawing/2014/main" id="{5A17892C-32E5-463D-9507-09EC65F6A84E}"/>
                </a:ext>
              </a:extLst>
            </p:cNvPr>
            <p:cNvGrpSpPr/>
            <p:nvPr/>
          </p:nvGrpSpPr>
          <p:grpSpPr>
            <a:xfrm>
              <a:off x="6930624" y="2315450"/>
              <a:ext cx="1395228" cy="1253691"/>
              <a:chOff x="6930624" y="2315450"/>
              <a:chExt cx="1395228" cy="1253691"/>
            </a:xfrm>
          </p:grpSpPr>
          <p:cxnSp>
            <p:nvCxnSpPr>
              <p:cNvPr id="14" name="Straight Connector 13">
                <a:extLst>
                  <a:ext uri="{FF2B5EF4-FFF2-40B4-BE49-F238E27FC236}">
                    <a16:creationId xmlns:a16="http://schemas.microsoft.com/office/drawing/2014/main" id="{12D0546D-6704-48BB-8D14-38F8AFF6CC79}"/>
                  </a:ext>
                </a:extLst>
              </p:cNvPr>
              <p:cNvCxnSpPr>
                <a:cxnSpLocks/>
              </p:cNvCxnSpPr>
              <p:nvPr/>
            </p:nvCxnSpPr>
            <p:spPr>
              <a:xfrm>
                <a:off x="6930624" y="3569141"/>
                <a:ext cx="1395228"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8875717C-F90B-4CB5-992B-1E7B9A93B2B2}"/>
                  </a:ext>
                </a:extLst>
              </p:cNvPr>
              <p:cNvCxnSpPr>
                <a:cxnSpLocks/>
              </p:cNvCxnSpPr>
              <p:nvPr/>
            </p:nvCxnSpPr>
            <p:spPr>
              <a:xfrm flipV="1">
                <a:off x="8325852" y="2315451"/>
                <a:ext cx="0" cy="125369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AD31B5ED-44D7-41B0-A36D-03BF32C01F8C}"/>
                  </a:ext>
                </a:extLst>
              </p:cNvPr>
              <p:cNvCxnSpPr/>
              <p:nvPr/>
            </p:nvCxnSpPr>
            <p:spPr>
              <a:xfrm flipH="1">
                <a:off x="6930624" y="2315450"/>
                <a:ext cx="139522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4C3D26E-52DC-4E00-B156-CAFFE914C6CA}"/>
                    </a:ext>
                  </a:extLst>
                </p:cNvPr>
                <p:cNvSpPr txBox="1"/>
                <p:nvPr/>
              </p:nvSpPr>
              <p:spPr>
                <a:xfrm>
                  <a:off x="8366120" y="2641891"/>
                  <a:ext cx="2599558" cy="584775"/>
                </a:xfrm>
                <a:prstGeom prst="rect">
                  <a:avLst/>
                </a:prstGeom>
                <a:noFill/>
              </p:spPr>
              <p:txBody>
                <a:bodyPr wrap="none" rtlCol="0">
                  <a:spAutoFit/>
                </a:bodyPr>
                <a:lstStyle/>
                <a:p>
                  <a:r>
                    <a:rPr lang="en-US" sz="1600" dirty="0">
                      <a:solidFill>
                        <a:srgbClr val="C00000"/>
                      </a:solidFill>
                    </a:rPr>
                    <a:t>Rejection sample to ensure</a:t>
                  </a:r>
                </a:p>
                <a:p>
                  <a14:m>
                    <m:oMath xmlns:m="http://schemas.openxmlformats.org/officeDocument/2006/math">
                      <m:r>
                        <a:rPr lang="en-US" sz="1600" b="0" i="1" smtClean="0">
                          <a:solidFill>
                            <a:srgbClr val="C00000"/>
                          </a:solidFill>
                          <a:latin typeface="Cambria Math" panose="02040503050406030204" pitchFamily="18" charset="0"/>
                        </a:rPr>
                        <m:t>𝑧</m:t>
                      </m:r>
                    </m:oMath>
                  </a14:m>
                  <a:r>
                    <a:rPr lang="en-US" sz="1600" dirty="0">
                      <a:solidFill>
                        <a:srgbClr val="C00000"/>
                      </a:solidFill>
                    </a:rPr>
                    <a:t> does not leak info about </a:t>
                  </a:r>
                  <a14:m>
                    <m:oMath xmlns:m="http://schemas.openxmlformats.org/officeDocument/2006/math">
                      <m:r>
                        <a:rPr lang="en-US" sz="1600" b="0" i="1" smtClean="0">
                          <a:solidFill>
                            <a:srgbClr val="C00000"/>
                          </a:solidFill>
                          <a:latin typeface="Cambria Math" panose="02040503050406030204" pitchFamily="18" charset="0"/>
                        </a:rPr>
                        <m:t>𝑆</m:t>
                      </m:r>
                    </m:oMath>
                  </a14:m>
                  <a:r>
                    <a:rPr lang="en-US" sz="1600" dirty="0">
                      <a:solidFill>
                        <a:srgbClr val="C00000"/>
                      </a:solidFill>
                    </a:rPr>
                    <a:t> </a:t>
                  </a:r>
                </a:p>
              </p:txBody>
            </p:sp>
          </mc:Choice>
          <mc:Fallback xmlns="">
            <p:sp>
              <p:nvSpPr>
                <p:cNvPr id="13" name="TextBox 12">
                  <a:extLst>
                    <a:ext uri="{FF2B5EF4-FFF2-40B4-BE49-F238E27FC236}">
                      <a16:creationId xmlns:a16="http://schemas.microsoft.com/office/drawing/2014/main" id="{84C3D26E-52DC-4E00-B156-CAFFE914C6CA}"/>
                    </a:ext>
                  </a:extLst>
                </p:cNvPr>
                <p:cNvSpPr txBox="1">
                  <a:spLocks noRot="1" noChangeAspect="1" noMove="1" noResize="1" noEditPoints="1" noAdjustHandles="1" noChangeArrowheads="1" noChangeShapeType="1" noTextEdit="1"/>
                </p:cNvSpPr>
                <p:nvPr/>
              </p:nvSpPr>
              <p:spPr>
                <a:xfrm>
                  <a:off x="8366120" y="2641891"/>
                  <a:ext cx="2599558" cy="584775"/>
                </a:xfrm>
                <a:prstGeom prst="rect">
                  <a:avLst/>
                </a:prstGeom>
                <a:blipFill>
                  <a:blip r:embed="rId3"/>
                  <a:stretch>
                    <a:fillRect l="-1408" t="-3125" b="-12500"/>
                  </a:stretch>
                </a:blipFill>
              </p:spPr>
              <p:txBody>
                <a:bodyPr/>
                <a:lstStyle/>
                <a:p>
                  <a:r>
                    <a:rPr lang="en-US">
                      <a:noFill/>
                    </a:rPr>
                    <a:t> </a:t>
                  </a:r>
                </a:p>
              </p:txBody>
            </p:sp>
          </mc:Fallback>
        </mc:AlternateContent>
      </p:grpSp>
      <p:grpSp>
        <p:nvGrpSpPr>
          <p:cNvPr id="17" name="Group 16">
            <a:extLst>
              <a:ext uri="{FF2B5EF4-FFF2-40B4-BE49-F238E27FC236}">
                <a16:creationId xmlns:a16="http://schemas.microsoft.com/office/drawing/2014/main" id="{8D1694B7-CED5-4CFB-AA6B-FC5EDB95A9EF}"/>
              </a:ext>
            </a:extLst>
          </p:cNvPr>
          <p:cNvGrpSpPr/>
          <p:nvPr/>
        </p:nvGrpSpPr>
        <p:grpSpPr>
          <a:xfrm>
            <a:off x="4932733" y="4063585"/>
            <a:ext cx="7348430" cy="830997"/>
            <a:chOff x="4552749" y="4079499"/>
            <a:chExt cx="7348430" cy="830997"/>
          </a:xfrm>
        </p:grpSpPr>
        <p:cxnSp>
          <p:nvCxnSpPr>
            <p:cNvPr id="18" name="Straight Arrow Connector 17">
              <a:extLst>
                <a:ext uri="{FF2B5EF4-FFF2-40B4-BE49-F238E27FC236}">
                  <a16:creationId xmlns:a16="http://schemas.microsoft.com/office/drawing/2014/main" id="{F619511E-F4D0-4A5B-A6AE-1508457AD1CA}"/>
                </a:ext>
              </a:extLst>
            </p:cNvPr>
            <p:cNvCxnSpPr>
              <a:cxnSpLocks/>
            </p:cNvCxnSpPr>
            <p:nvPr/>
          </p:nvCxnSpPr>
          <p:spPr>
            <a:xfrm flipH="1">
              <a:off x="4552749" y="4494998"/>
              <a:ext cx="972152" cy="0"/>
            </a:xfrm>
            <a:prstGeom prst="straightConnector1">
              <a:avLst/>
            </a:prstGeom>
            <a:ln>
              <a:solidFill>
                <a:srgbClr val="0070C0"/>
              </a:solidFill>
              <a:tailEnd type="triangle"/>
            </a:ln>
          </p:spPr>
          <p:style>
            <a:lnRef idx="3">
              <a:schemeClr val="accent3"/>
            </a:lnRef>
            <a:fillRef idx="0">
              <a:schemeClr val="accent3"/>
            </a:fillRef>
            <a:effectRef idx="2">
              <a:schemeClr val="accent3"/>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F266B82-154F-4C51-BEC5-26D6FFE79DDC}"/>
                    </a:ext>
                  </a:extLst>
                </p:cNvPr>
                <p:cNvSpPr txBox="1"/>
                <p:nvPr/>
              </p:nvSpPr>
              <p:spPr>
                <a:xfrm>
                  <a:off x="5524901" y="4079499"/>
                  <a:ext cx="6376278"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C00000"/>
                      </a:solidFill>
                    </a:rPr>
                    <a:t>since we’re taking </a:t>
                  </a:r>
                  <a14:m>
                    <m:oMath xmlns:m="http://schemas.openxmlformats.org/officeDocument/2006/math">
                      <m:r>
                        <m:rPr>
                          <m:sty m:val="p"/>
                        </m:rPr>
                        <a:rPr lang="en-US" sz="1600" b="0" i="0" smtClean="0">
                          <a:solidFill>
                            <a:srgbClr val="C00000"/>
                          </a:solidFill>
                          <a:latin typeface="Cambria Math" panose="02040503050406030204" pitchFamily="18" charset="0"/>
                        </a:rPr>
                        <m:t>HighBits</m:t>
                      </m:r>
                    </m:oMath>
                  </a14:m>
                  <a:r>
                    <a:rPr lang="en-US" sz="1600" dirty="0">
                      <a:solidFill>
                        <a:srgbClr val="C00000"/>
                      </a:solidFill>
                    </a:rPr>
                    <a:t>, verifier does not need to know all of </a:t>
                  </a:r>
                  <a14:m>
                    <m:oMath xmlns:m="http://schemas.openxmlformats.org/officeDocument/2006/math">
                      <m:r>
                        <a:rPr lang="en-US" sz="1600" i="1" dirty="0" smtClean="0">
                          <a:solidFill>
                            <a:srgbClr val="C00000"/>
                          </a:solidFill>
                          <a:latin typeface="Cambria Math" panose="02040503050406030204" pitchFamily="18" charset="0"/>
                        </a:rPr>
                        <m:t>𝑇</m:t>
                      </m:r>
                    </m:oMath>
                  </a14:m>
                  <a:endParaRPr lang="en-US" sz="1600" dirty="0">
                    <a:solidFill>
                      <a:srgbClr val="C00000"/>
                    </a:solidFill>
                  </a:endParaRPr>
                </a:p>
                <a:p>
                  <a:pPr marL="285750" indent="-285750">
                    <a:buFont typeface="Arial" panose="020B0604020202020204" pitchFamily="34" charset="0"/>
                    <a:buChar char="•"/>
                  </a:pPr>
                  <a:r>
                    <a:rPr lang="en-US" sz="1600" dirty="0">
                      <a:solidFill>
                        <a:srgbClr val="C00000"/>
                      </a:solidFill>
                    </a:rPr>
                    <a:t>give “hint” to help verifier get carries from </a:t>
                  </a:r>
                  <a14:m>
                    <m:oMath xmlns:m="http://schemas.openxmlformats.org/officeDocument/2006/math">
                      <m:r>
                        <a:rPr lang="en-US" sz="1600" i="1" dirty="0" smtClean="0">
                          <a:solidFill>
                            <a:srgbClr val="C00000"/>
                          </a:solidFill>
                          <a:latin typeface="Cambria Math" panose="02040503050406030204" pitchFamily="18" charset="0"/>
                        </a:rPr>
                        <m:t>𝑐</m:t>
                      </m:r>
                    </m:oMath>
                  </a14:m>
                  <a:r>
                    <a:rPr lang="en-US" sz="1600" dirty="0">
                      <a:solidFill>
                        <a:srgbClr val="C00000"/>
                      </a:solidFill>
                    </a:rPr>
                    <a:t> times low-order bits of </a:t>
                  </a:r>
                  <a14:m>
                    <m:oMath xmlns:m="http://schemas.openxmlformats.org/officeDocument/2006/math">
                      <m:r>
                        <a:rPr lang="en-US" sz="1600" i="1" dirty="0" smtClean="0">
                          <a:solidFill>
                            <a:srgbClr val="C00000"/>
                          </a:solidFill>
                          <a:latin typeface="Cambria Math" panose="02040503050406030204" pitchFamily="18" charset="0"/>
                        </a:rPr>
                        <m:t>𝑇</m:t>
                      </m:r>
                    </m:oMath>
                  </a14:m>
                  <a:endParaRPr lang="en-US" sz="1600" dirty="0">
                    <a:solidFill>
                      <a:srgbClr val="C00000"/>
                    </a:solidFill>
                  </a:endParaRPr>
                </a:p>
                <a:p>
                  <a:pPr marL="285750" indent="-285750">
                    <a:buFont typeface="Arial" panose="020B0604020202020204" pitchFamily="34" charset="0"/>
                    <a:buChar char="•"/>
                  </a:pPr>
                  <a:r>
                    <a:rPr lang="en-US" sz="1600" dirty="0">
                      <a:solidFill>
                        <a:srgbClr val="C00000"/>
                      </a:solidFill>
                    </a:rPr>
                    <a:t>factor 2.5 savings in pk at a cost of 150-byte larger sigs</a:t>
                  </a:r>
                </a:p>
              </p:txBody>
            </p:sp>
          </mc:Choice>
          <mc:Fallback xmlns="">
            <p:sp>
              <p:nvSpPr>
                <p:cNvPr id="37" name="TextBox 36">
                  <a:extLst>
                    <a:ext uri="{FF2B5EF4-FFF2-40B4-BE49-F238E27FC236}">
                      <a16:creationId xmlns:a16="http://schemas.microsoft.com/office/drawing/2014/main" id="{1D843B29-6D5A-497B-8157-BCF6409FDACB}"/>
                    </a:ext>
                  </a:extLst>
                </p:cNvPr>
                <p:cNvSpPr txBox="1">
                  <a:spLocks noRot="1" noChangeAspect="1" noMove="1" noResize="1" noEditPoints="1" noAdjustHandles="1" noChangeArrowheads="1" noChangeShapeType="1" noTextEdit="1"/>
                </p:cNvSpPr>
                <p:nvPr/>
              </p:nvSpPr>
              <p:spPr>
                <a:xfrm>
                  <a:off x="5524901" y="4079499"/>
                  <a:ext cx="6376278" cy="830997"/>
                </a:xfrm>
                <a:prstGeom prst="rect">
                  <a:avLst/>
                </a:prstGeom>
                <a:blipFill>
                  <a:blip r:embed="rId4"/>
                  <a:stretch>
                    <a:fillRect l="-382" t="-2190" b="-8029"/>
                  </a:stretch>
                </a:blipFill>
              </p:spPr>
              <p:txBody>
                <a:bodyPr/>
                <a:lstStyle/>
                <a:p>
                  <a:r>
                    <a:rPr lang="en-US">
                      <a:noFill/>
                    </a:rPr>
                    <a:t> </a:t>
                  </a:r>
                </a:p>
              </p:txBody>
            </p:sp>
          </mc:Fallback>
        </mc:AlternateContent>
      </p:grpSp>
    </p:spTree>
    <p:extLst>
      <p:ext uri="{BB962C8B-B14F-4D97-AF65-F5344CB8AC3E}">
        <p14:creationId xmlns:p14="http://schemas.microsoft.com/office/powerpoint/2010/main" val="1802308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8515-9D8A-4385-BB01-C15927B4DCB6}"/>
              </a:ext>
            </a:extLst>
          </p:cNvPr>
          <p:cNvSpPr>
            <a:spLocks noGrp="1"/>
          </p:cNvSpPr>
          <p:nvPr>
            <p:ph type="title"/>
          </p:nvPr>
        </p:nvSpPr>
        <p:spPr>
          <a:xfrm>
            <a:off x="838200" y="365126"/>
            <a:ext cx="10515600" cy="904382"/>
          </a:xfrm>
        </p:spPr>
        <p:txBody>
          <a:bodyPr/>
          <a:lstStyle/>
          <a:p>
            <a:r>
              <a:rPr lang="en-US" b="1" dirty="0"/>
              <a:t>Security of LWE (generally)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5E7BA2-3BA5-4FCC-B2FC-566EDB24BCC7}"/>
                  </a:ext>
                </a:extLst>
              </p:cNvPr>
              <p:cNvSpPr>
                <a:spLocks noGrp="1"/>
              </p:cNvSpPr>
              <p:nvPr>
                <p:ph idx="1"/>
              </p:nvPr>
            </p:nvSpPr>
            <p:spPr>
              <a:xfrm>
                <a:off x="838199" y="1269508"/>
                <a:ext cx="10756037" cy="5370988"/>
              </a:xfrm>
            </p:spPr>
            <p:txBody>
              <a:bodyPr>
                <a:noAutofit/>
              </a:bodyPr>
              <a:lstStyle/>
              <a:p>
                <a:pPr marL="0" indent="0">
                  <a:buNone/>
                </a:pPr>
                <a:endParaRPr lang="en-US" sz="1800" dirty="0"/>
              </a:p>
              <a:p>
                <a:pPr marL="0" indent="0">
                  <a:buNone/>
                </a:pPr>
                <a:r>
                  <a:rPr lang="en-US" sz="1800" dirty="0"/>
                  <a:t>Presumed security based on hardness of MLWE (vaguely, key recovery) and MSIS (vaguely, unforgeability.)</a:t>
                </a:r>
              </a:p>
              <a:p>
                <a:pPr marL="0" indent="0">
                  <a:buNone/>
                </a:pPr>
                <a:r>
                  <a:rPr lang="en-US" sz="1800" dirty="0"/>
                  <a:t>Some security proofs in (Q)ROM.</a:t>
                </a:r>
              </a:p>
              <a:p>
                <a:pPr marL="0" indent="0">
                  <a:buNone/>
                </a:pPr>
                <a:endParaRPr lang="en-US" sz="1800" dirty="0"/>
              </a:p>
              <a:p>
                <a:pPr marL="0" indent="0">
                  <a:buNone/>
                </a:pPr>
                <a:r>
                  <a:rPr lang="en-US" sz="1800" dirty="0"/>
                  <a:t>For attacks, essentially only idea: </a:t>
                </a:r>
              </a:p>
              <a:p>
                <a:pPr marL="342900" indent="-342900">
                  <a:buAutoNum type="arabicPeriod"/>
                </a:pPr>
                <a:r>
                  <a:rPr lang="en-US" sz="1800" dirty="0"/>
                  <a:t>ignore structure, treat as LWE;</a:t>
                </a:r>
              </a:p>
              <a:p>
                <a:pPr marL="342900" indent="-342900">
                  <a:buAutoNum type="arabicPeriod"/>
                </a:pPr>
                <a:r>
                  <a:rPr lang="en-US" sz="1800" dirty="0"/>
                  <a:t>turn your LWE into SVP instance (noisy equations </a:t>
                </a:r>
                <a14:m>
                  <m:oMath xmlns:m="http://schemas.openxmlformats.org/officeDocument/2006/math">
                    <m:r>
                      <a:rPr lang="en-US" sz="1800" b="0" i="1" smtClean="0">
                        <a:latin typeface="Cambria Math" panose="02040503050406030204" pitchFamily="18" charset="0"/>
                      </a:rPr>
                      <m:t>→</m:t>
                    </m:r>
                  </m:oMath>
                </a14:m>
                <a:r>
                  <a:rPr lang="en-US" sz="1800" dirty="0">
                    <a:sym typeface="Wingdings" panose="05000000000000000000" pitchFamily="2" charset="2"/>
                  </a:rPr>
                  <a:t> basis for lattice);</a:t>
                </a:r>
              </a:p>
              <a:p>
                <a:pPr marL="342900" indent="-342900">
                  <a:buAutoNum type="arabicPeriod"/>
                </a:pPr>
                <a:r>
                  <a:rPr lang="en-US" sz="1800" dirty="0">
                    <a:sym typeface="Wingdings" panose="05000000000000000000" pitchFamily="2" charset="2"/>
                  </a:rPr>
                  <a:t>solve that using your favorite SVP solver.</a:t>
                </a:r>
              </a:p>
              <a:p>
                <a:pPr marL="342900" indent="-342900">
                  <a:buAutoNum type="arabicPeriod"/>
                </a:pPr>
                <a:endParaRPr lang="en-US" sz="1800" dirty="0">
                  <a:sym typeface="Wingdings" panose="05000000000000000000" pitchFamily="2" charset="2"/>
                </a:endParaRPr>
              </a:p>
              <a:p>
                <a:pPr marL="0" indent="0">
                  <a:buNone/>
                </a:pPr>
                <a:r>
                  <a:rPr lang="en-US" sz="1800" dirty="0">
                    <a:sym typeface="Wingdings" panose="05000000000000000000" pitchFamily="2" charset="2"/>
                  </a:rPr>
                  <a:t>For this case, the parameters are set with some version of BKZ together with a classical/quantum SVP sieve for the </a:t>
                </a:r>
                <a:r>
                  <a:rPr lang="en-US" sz="1800">
                    <a:sym typeface="Wingdings" panose="05000000000000000000" pitchFamily="2" charset="2"/>
                  </a:rPr>
                  <a:t>reduced lattices.</a:t>
                </a:r>
                <a:endParaRPr lang="en-US" sz="1800" dirty="0"/>
              </a:p>
              <a:p>
                <a:pPr marL="0" indent="0">
                  <a:buNone/>
                </a:pPr>
                <a:endParaRPr lang="en-US" sz="1800" dirty="0"/>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E55E7BA2-3BA5-4FCC-B2FC-566EDB24BCC7}"/>
                  </a:ext>
                </a:extLst>
              </p:cNvPr>
              <p:cNvSpPr>
                <a:spLocks noGrp="1" noRot="1" noChangeAspect="1" noMove="1" noResize="1" noEditPoints="1" noAdjustHandles="1" noChangeArrowheads="1" noChangeShapeType="1" noTextEdit="1"/>
              </p:cNvSpPr>
              <p:nvPr>
                <p:ph idx="1"/>
              </p:nvPr>
            </p:nvSpPr>
            <p:spPr>
              <a:xfrm>
                <a:off x="838199" y="1269508"/>
                <a:ext cx="10756037" cy="5370988"/>
              </a:xfrm>
              <a:blipFill>
                <a:blip r:embed="rId2"/>
                <a:stretch>
                  <a:fillRect l="-453"/>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0DF3222F-E5EF-429B-B863-540062E9DE7C}"/>
              </a:ext>
            </a:extLst>
          </p:cNvPr>
          <p:cNvCxnSpPr>
            <a:cxnSpLocks/>
          </p:cNvCxnSpPr>
          <p:nvPr/>
        </p:nvCxnSpPr>
        <p:spPr>
          <a:xfrm>
            <a:off x="383219" y="1173332"/>
            <a:ext cx="1149510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378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r>
              <a:rPr lang="en-US" dirty="0"/>
              <a:t>Round 2 candidates not covered (wow, such time constraints on talk): </a:t>
            </a:r>
          </a:p>
          <a:p>
            <a:pPr lvl="1"/>
            <a:endParaRPr lang="en-US" dirty="0"/>
          </a:p>
          <a:p>
            <a:pPr lvl="1"/>
            <a:r>
              <a:rPr lang="en-US" dirty="0"/>
              <a:t>Falcon</a:t>
            </a:r>
          </a:p>
          <a:p>
            <a:pPr lvl="1"/>
            <a:r>
              <a:rPr lang="en-US" dirty="0"/>
              <a:t>SPHINCS+</a:t>
            </a:r>
          </a:p>
          <a:p>
            <a:pPr lvl="1"/>
            <a:r>
              <a:rPr lang="en-US" dirty="0"/>
              <a:t>MQDSS</a:t>
            </a:r>
          </a:p>
          <a:p>
            <a:pPr lvl="1"/>
            <a:r>
              <a:rPr lang="en-US" dirty="0"/>
              <a:t>PICNIC</a:t>
            </a:r>
          </a:p>
          <a:p>
            <a:pPr lvl="1"/>
            <a:r>
              <a:rPr lang="en-US" dirty="0"/>
              <a:t>Rainbow</a:t>
            </a:r>
          </a:p>
          <a:p>
            <a:pPr lvl="1"/>
            <a:r>
              <a:rPr lang="en-US" dirty="0" err="1"/>
              <a:t>GeMSS</a:t>
            </a:r>
            <a:endParaRPr lang="en-US" dirty="0"/>
          </a:p>
          <a:p>
            <a:pPr lvl="1"/>
            <a:r>
              <a:rPr lang="en-US" dirty="0"/>
              <a:t>Classic </a:t>
            </a:r>
            <a:r>
              <a:rPr lang="en-US" dirty="0" err="1"/>
              <a:t>McEliece</a:t>
            </a:r>
            <a:endParaRPr lang="en-US" dirty="0"/>
          </a:p>
          <a:p>
            <a:pPr lvl="1"/>
            <a:r>
              <a:rPr lang="en-US" dirty="0"/>
              <a:t>SIKE</a:t>
            </a:r>
          </a:p>
          <a:p>
            <a:endParaRPr lang="en-US" dirty="0"/>
          </a:p>
        </p:txBody>
      </p:sp>
    </p:spTree>
    <p:extLst>
      <p:ext uri="{BB962C8B-B14F-4D97-AF65-F5344CB8AC3E}">
        <p14:creationId xmlns:p14="http://schemas.microsoft.com/office/powerpoint/2010/main" val="2726819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NIST’s decision process for Round 3</a:t>
            </a:r>
          </a:p>
        </p:txBody>
      </p:sp>
    </p:spTree>
    <p:extLst>
      <p:ext uri="{BB962C8B-B14F-4D97-AF65-F5344CB8AC3E}">
        <p14:creationId xmlns:p14="http://schemas.microsoft.com/office/powerpoint/2010/main" val="980531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77AEB-0540-FA4C-86C8-1A68F3285A36}"/>
              </a:ext>
            </a:extLst>
          </p:cNvPr>
          <p:cNvPicPr>
            <a:picLocks noChangeAspect="1"/>
          </p:cNvPicPr>
          <p:nvPr/>
        </p:nvPicPr>
        <p:blipFill>
          <a:blip r:embed="rId2"/>
          <a:stretch>
            <a:fillRect/>
          </a:stretch>
        </p:blipFill>
        <p:spPr>
          <a:xfrm>
            <a:off x="1129566" y="1161208"/>
            <a:ext cx="9448503" cy="5226050"/>
          </a:xfrm>
          <a:prstGeom prst="rect">
            <a:avLst/>
          </a:prstGeom>
        </p:spPr>
      </p:pic>
      <p:sp>
        <p:nvSpPr>
          <p:cNvPr id="3" name="Title 1">
            <a:extLst>
              <a:ext uri="{FF2B5EF4-FFF2-40B4-BE49-F238E27FC236}">
                <a16:creationId xmlns:a16="http://schemas.microsoft.com/office/drawing/2014/main" id="{81AF391E-FBB4-4108-9BF0-D911B8D407D4}"/>
              </a:ext>
            </a:extLst>
          </p:cNvPr>
          <p:cNvSpPr>
            <a:spLocks noGrp="1"/>
          </p:cNvSpPr>
          <p:nvPr>
            <p:ph type="title"/>
          </p:nvPr>
        </p:nvSpPr>
        <p:spPr>
          <a:xfrm>
            <a:off x="838200" y="365125"/>
            <a:ext cx="10515600" cy="1006475"/>
          </a:xfrm>
        </p:spPr>
        <p:txBody>
          <a:bodyPr/>
          <a:lstStyle/>
          <a:p>
            <a:r>
              <a:rPr lang="en-US" dirty="0"/>
              <a:t>Reminder: The 2</a:t>
            </a:r>
            <a:r>
              <a:rPr lang="en-US" baseline="30000" dirty="0"/>
              <a:t>nd</a:t>
            </a:r>
            <a:r>
              <a:rPr lang="en-US" dirty="0"/>
              <a:t> Round candidates</a:t>
            </a:r>
          </a:p>
        </p:txBody>
      </p:sp>
    </p:spTree>
    <p:extLst>
      <p:ext uri="{BB962C8B-B14F-4D97-AF65-F5344CB8AC3E}">
        <p14:creationId xmlns:p14="http://schemas.microsoft.com/office/powerpoint/2010/main" val="2960593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B93-959C-DA4C-A37B-A333EEABCB1C}"/>
              </a:ext>
            </a:extLst>
          </p:cNvPr>
          <p:cNvSpPr>
            <a:spLocks noGrp="1"/>
          </p:cNvSpPr>
          <p:nvPr>
            <p:ph type="title"/>
          </p:nvPr>
        </p:nvSpPr>
        <p:spPr/>
        <p:txBody>
          <a:bodyPr/>
          <a:lstStyle/>
          <a:p>
            <a:r>
              <a:rPr lang="en-US" dirty="0"/>
              <a:t>Attacked 2</a:t>
            </a:r>
            <a:r>
              <a:rPr lang="en-US" baseline="30000" dirty="0"/>
              <a:t>nd</a:t>
            </a:r>
            <a:r>
              <a:rPr lang="en-US" dirty="0"/>
              <a:t> Round Candidates	</a:t>
            </a:r>
          </a:p>
        </p:txBody>
      </p:sp>
      <p:sp>
        <p:nvSpPr>
          <p:cNvPr id="3" name="Content Placeholder 2">
            <a:extLst>
              <a:ext uri="{FF2B5EF4-FFF2-40B4-BE49-F238E27FC236}">
                <a16:creationId xmlns:a16="http://schemas.microsoft.com/office/drawing/2014/main" id="{75872C33-6F06-FE45-B69D-8421EBB65616}"/>
              </a:ext>
            </a:extLst>
          </p:cNvPr>
          <p:cNvSpPr>
            <a:spLocks noGrp="1"/>
          </p:cNvSpPr>
          <p:nvPr>
            <p:ph idx="1"/>
          </p:nvPr>
        </p:nvSpPr>
        <p:spPr/>
        <p:txBody>
          <a:bodyPr/>
          <a:lstStyle/>
          <a:p>
            <a:pPr marL="514350" indent="-514350">
              <a:buFont typeface="+mj-lt"/>
              <a:buAutoNum type="arabicPeriod"/>
            </a:pPr>
            <a:r>
              <a:rPr lang="en-US" dirty="0" err="1"/>
              <a:t>LEDAcrypt</a:t>
            </a:r>
            <a:endParaRPr lang="en-US" dirty="0"/>
          </a:p>
          <a:p>
            <a:pPr marL="514350" indent="-514350">
              <a:buFont typeface="+mj-lt"/>
              <a:buAutoNum type="arabicPeriod"/>
            </a:pPr>
            <a:r>
              <a:rPr lang="en-US" dirty="0"/>
              <a:t>ROLLO</a:t>
            </a:r>
          </a:p>
          <a:p>
            <a:pPr marL="514350" indent="-514350">
              <a:buFont typeface="+mj-lt"/>
              <a:buAutoNum type="arabicPeriod"/>
            </a:pPr>
            <a:r>
              <a:rPr lang="en-US" dirty="0"/>
              <a:t>RQC</a:t>
            </a:r>
          </a:p>
          <a:p>
            <a:pPr marL="514350" indent="-514350">
              <a:buFont typeface="+mj-lt"/>
              <a:buAutoNum type="arabicPeriod"/>
            </a:pPr>
            <a:r>
              <a:rPr lang="en-US" dirty="0" err="1"/>
              <a:t>qTESLA</a:t>
            </a:r>
            <a:endParaRPr lang="en-US" dirty="0"/>
          </a:p>
          <a:p>
            <a:pPr marL="514350" indent="-514350">
              <a:buFont typeface="+mj-lt"/>
              <a:buAutoNum type="arabicPeriod"/>
            </a:pPr>
            <a:r>
              <a:rPr lang="en-US" dirty="0"/>
              <a:t>LUOV</a:t>
            </a:r>
          </a:p>
          <a:p>
            <a:pPr marL="514350" indent="-514350">
              <a:buFont typeface="+mj-lt"/>
              <a:buAutoNum type="arabicPeriod"/>
            </a:pPr>
            <a:r>
              <a:rPr lang="en-US" dirty="0"/>
              <a:t>MQDSS</a:t>
            </a:r>
          </a:p>
          <a:p>
            <a:pPr marL="514350" indent="-514350">
              <a:buFont typeface="+mj-lt"/>
              <a:buAutoNum type="arabicPeriod"/>
            </a:pPr>
            <a:r>
              <a:rPr lang="en-US" dirty="0"/>
              <a:t>Round5 and LAC</a:t>
            </a:r>
          </a:p>
          <a:p>
            <a:endParaRPr lang="en-US" dirty="0"/>
          </a:p>
        </p:txBody>
      </p:sp>
    </p:spTree>
    <p:extLst>
      <p:ext uri="{BB962C8B-B14F-4D97-AF65-F5344CB8AC3E}">
        <p14:creationId xmlns:p14="http://schemas.microsoft.com/office/powerpoint/2010/main" val="315774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16536-CC61-174D-B10D-75EEF5809109}"/>
              </a:ext>
            </a:extLst>
          </p:cNvPr>
          <p:cNvSpPr>
            <a:spLocks noGrp="1"/>
          </p:cNvSpPr>
          <p:nvPr>
            <p:ph type="title"/>
          </p:nvPr>
        </p:nvSpPr>
        <p:spPr/>
        <p:txBody>
          <a:bodyPr/>
          <a:lstStyle/>
          <a:p>
            <a:r>
              <a:rPr lang="en-US" dirty="0"/>
              <a:t>1) </a:t>
            </a:r>
            <a:r>
              <a:rPr lang="en-US" dirty="0" err="1"/>
              <a:t>LEDAcrypt</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2D6379-F1CA-9449-8A7B-8CA547D430E3}"/>
                  </a:ext>
                </a:extLst>
              </p:cNvPr>
              <p:cNvSpPr>
                <a:spLocks noGrp="1"/>
              </p:cNvSpPr>
              <p:nvPr>
                <p:ph idx="1"/>
              </p:nvPr>
            </p:nvSpPr>
            <p:spPr>
              <a:xfrm>
                <a:off x="838199" y="1825625"/>
                <a:ext cx="10905565" cy="4351338"/>
              </a:xfrm>
            </p:spPr>
            <p:txBody>
              <a:bodyPr/>
              <a:lstStyle/>
              <a:p>
                <a:r>
                  <a:rPr lang="en-US" dirty="0"/>
                  <a:t>Oct 2019 – Attack by Apon, </a:t>
                </a:r>
                <a:r>
                  <a:rPr lang="en-US" dirty="0" err="1"/>
                  <a:t>Perlner</a:t>
                </a:r>
                <a:r>
                  <a:rPr lang="en-US" dirty="0"/>
                  <a:t>, Robinson, </a:t>
                </a:r>
                <a:r>
                  <a:rPr lang="en-US" dirty="0" err="1"/>
                  <a:t>Santini</a:t>
                </a:r>
                <a:endParaRPr lang="en-US" dirty="0"/>
              </a:p>
              <a:p>
                <a:r>
                  <a:rPr lang="en-US" dirty="0"/>
                  <a:t> “For 2</a:t>
                </a:r>
                <a:r>
                  <a:rPr lang="en-US" baseline="30000" dirty="0"/>
                  <a:t>49.22</a:t>
                </a:r>
                <a:r>
                  <a:rPr lang="en-US" dirty="0"/>
                  <a:t> AES-256 operations, we recover 1 in 2</a:t>
                </a:r>
                <a:r>
                  <a:rPr lang="en-US" baseline="30000" dirty="0"/>
                  <a:t>47.79</a:t>
                </a:r>
                <a:r>
                  <a:rPr lang="en-US" dirty="0"/>
                  <a:t> Category-5 keys”</a:t>
                </a:r>
              </a:p>
              <a:p>
                <a:pPr lvl="1"/>
                <a:r>
                  <a:rPr lang="en-US" dirty="0"/>
                  <a:t>“We think we can recover nearly all of the keys for </a:t>
                </a:r>
                <a:r>
                  <a:rPr lang="en-US" dirty="0" err="1"/>
                  <a:t>LEDAcrypt</a:t>
                </a:r>
                <a:r>
                  <a:rPr lang="en-US" dirty="0"/>
                  <a:t> (CPA, Category 5,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𝑛</m:t>
                        </m:r>
                      </m:e>
                      <m:sub>
                        <m:r>
                          <a:rPr lang="en-US" i="1">
                            <a:latin typeface="Cambria Math" panose="02040503050406030204" pitchFamily="18" charset="0"/>
                          </a:rPr>
                          <m:t>0</m:t>
                        </m:r>
                      </m:sub>
                    </m:sSub>
                    <m:r>
                      <a:rPr lang="en-US">
                        <a:latin typeface="Cambria Math" panose="02040503050406030204" pitchFamily="18" charset="0"/>
                      </a:rPr>
                      <m:t>=2</m:t>
                    </m:r>
                  </m:oMath>
                </a14:m>
                <a:r>
                  <a:rPr lang="en-US" dirty="0"/>
                  <a:t>) for about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240</m:t>
                        </m:r>
                      </m:sup>
                    </m:sSup>
                  </m:oMath>
                </a14:m>
                <a:r>
                  <a:rPr lang="en-US" dirty="0"/>
                  <a:t> classical AES operations”</a:t>
                </a:r>
              </a:p>
              <a:p>
                <a:pPr lvl="1"/>
                <a:r>
                  <a:rPr lang="en-US" dirty="0"/>
                  <a:t>“Our attack shows that </a:t>
                </a:r>
                <a:r>
                  <a:rPr lang="en-US" dirty="0" err="1"/>
                  <a:t>LEDAcrypt’s</a:t>
                </a:r>
                <a:r>
                  <a:rPr lang="en-US" dirty="0"/>
                  <a:t> product structure is a security problem not just asymptotically, but </a:t>
                </a:r>
                <a:r>
                  <a:rPr lang="en-US" b="1" dirty="0"/>
                  <a:t>concretely”</a:t>
                </a:r>
              </a:p>
              <a:p>
                <a:r>
                  <a:rPr lang="en-US" dirty="0" err="1"/>
                  <a:t>LEDAcrypt</a:t>
                </a:r>
                <a:r>
                  <a:rPr lang="en-US" dirty="0"/>
                  <a:t> team acknowledges.  </a:t>
                </a:r>
              </a:p>
              <a:p>
                <a:endParaRPr lang="en-US" dirty="0"/>
              </a:p>
              <a:p>
                <a:r>
                  <a:rPr lang="en-US" dirty="0"/>
                  <a:t>Attempted to merge with BIKE, but it didn’t happen. Unlucky.</a:t>
                </a:r>
              </a:p>
              <a:p>
                <a:pPr lvl="1"/>
                <a:endParaRPr lang="en-US" dirty="0"/>
              </a:p>
              <a:p>
                <a:pPr lvl="1"/>
                <a:endParaRPr lang="en-US" dirty="0"/>
              </a:p>
              <a:p>
                <a:pPr lvl="1"/>
                <a:endParaRPr lang="en-US" dirty="0"/>
              </a:p>
            </p:txBody>
          </p:sp>
        </mc:Choice>
        <mc:Fallback xmlns="">
          <p:sp>
            <p:nvSpPr>
              <p:cNvPr id="3" name="Content Placeholder 2">
                <a:extLst>
                  <a:ext uri="{FF2B5EF4-FFF2-40B4-BE49-F238E27FC236}">
                    <a16:creationId xmlns="" xmlns:a16="http://schemas.microsoft.com/office/drawing/2014/main" xmlns:a14="http://schemas.microsoft.com/office/drawing/2010/main" id="{AA2D6379-F1CA-9449-8A7B-8CA547D430E3}"/>
                  </a:ext>
                </a:extLst>
              </p:cNvPr>
              <p:cNvSpPr>
                <a:spLocks noGrp="1" noRot="1" noChangeAspect="1" noMove="1" noResize="1" noEditPoints="1" noAdjustHandles="1" noChangeArrowheads="1" noChangeShapeType="1" noTextEdit="1"/>
              </p:cNvSpPr>
              <p:nvPr>
                <p:ph idx="1"/>
              </p:nvPr>
            </p:nvSpPr>
            <p:spPr>
              <a:xfrm>
                <a:off x="838199" y="1825625"/>
                <a:ext cx="10905565" cy="4351338"/>
              </a:xfrm>
              <a:blipFill rotWithShape="0">
                <a:blip r:embed="rId2"/>
                <a:stretch>
                  <a:fillRect l="-950" t="-2241"/>
                </a:stretch>
              </a:blipFill>
            </p:spPr>
            <p:txBody>
              <a:bodyPr/>
              <a:lstStyle/>
              <a:p>
                <a:r>
                  <a:rPr lang="en-US">
                    <a:noFill/>
                  </a:rPr>
                  <a:t> </a:t>
                </a:r>
              </a:p>
            </p:txBody>
          </p:sp>
        </mc:Fallback>
      </mc:AlternateContent>
    </p:spTree>
    <p:extLst>
      <p:ext uri="{BB962C8B-B14F-4D97-AF65-F5344CB8AC3E}">
        <p14:creationId xmlns:p14="http://schemas.microsoft.com/office/powerpoint/2010/main" val="1238780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C065B-9422-AD45-8FFD-7C489CE91780}"/>
              </a:ext>
            </a:extLst>
          </p:cNvPr>
          <p:cNvSpPr>
            <a:spLocks noGrp="1"/>
          </p:cNvSpPr>
          <p:nvPr>
            <p:ph type="title"/>
          </p:nvPr>
        </p:nvSpPr>
        <p:spPr>
          <a:xfrm>
            <a:off x="838200" y="365125"/>
            <a:ext cx="10515600" cy="1069228"/>
          </a:xfrm>
        </p:spPr>
        <p:txBody>
          <a:bodyPr>
            <a:normAutofit/>
          </a:bodyPr>
          <a:lstStyle/>
          <a:p>
            <a:r>
              <a:rPr lang="en-US" dirty="0"/>
              <a:t>2) ROLLO</a:t>
            </a:r>
          </a:p>
        </p:txBody>
      </p:sp>
      <p:sp>
        <p:nvSpPr>
          <p:cNvPr id="3" name="Content Placeholder 2">
            <a:extLst>
              <a:ext uri="{FF2B5EF4-FFF2-40B4-BE49-F238E27FC236}">
                <a16:creationId xmlns:a16="http://schemas.microsoft.com/office/drawing/2014/main" id="{66922078-3C3A-2A4F-AB32-A031ABA7A4F5}"/>
              </a:ext>
            </a:extLst>
          </p:cNvPr>
          <p:cNvSpPr>
            <a:spLocks noGrp="1"/>
          </p:cNvSpPr>
          <p:nvPr>
            <p:ph idx="1"/>
          </p:nvPr>
        </p:nvSpPr>
        <p:spPr>
          <a:xfrm>
            <a:off x="666206" y="1560559"/>
            <a:ext cx="8101276" cy="4932316"/>
          </a:xfrm>
        </p:spPr>
        <p:txBody>
          <a:bodyPr/>
          <a:lstStyle/>
          <a:p>
            <a:r>
              <a:rPr lang="en-US" dirty="0"/>
              <a:t>March 11, from </a:t>
            </a:r>
            <a:r>
              <a:rPr lang="en-US" dirty="0" err="1"/>
              <a:t>Gaborit</a:t>
            </a:r>
            <a:r>
              <a:rPr lang="en-US" dirty="0"/>
              <a:t>, </a:t>
            </a:r>
            <a:r>
              <a:rPr lang="en-US" dirty="0" err="1"/>
              <a:t>Perlner</a:t>
            </a:r>
            <a:r>
              <a:rPr lang="en-US" dirty="0"/>
              <a:t>, Smith-Tone, et. al. </a:t>
            </a:r>
            <a:endParaRPr lang="en-US" sz="1600" i="1" dirty="0"/>
          </a:p>
          <a:p>
            <a:pPr lvl="1"/>
            <a:r>
              <a:rPr lang="en-US" dirty="0"/>
              <a:t>Improves earlier attack paper from </a:t>
            </a:r>
            <a:r>
              <a:rPr lang="en-US" dirty="0" err="1"/>
              <a:t>Gaborit</a:t>
            </a:r>
            <a:r>
              <a:rPr lang="en-US" dirty="0"/>
              <a:t>, et. al.</a:t>
            </a:r>
          </a:p>
          <a:p>
            <a:pPr lvl="1"/>
            <a:r>
              <a:rPr lang="en-US" dirty="0"/>
              <a:t>“…our new attacks show that ROLLO parameters are broken and need to be changed.” </a:t>
            </a:r>
          </a:p>
          <a:p>
            <a:pPr lvl="1"/>
            <a:r>
              <a:rPr lang="en-US" sz="2000" dirty="0"/>
              <a:t>“Moreover, unlike that previous attack, the new one does not rely on </a:t>
            </a:r>
            <a:r>
              <a:rPr lang="en-US" sz="2000" dirty="0" err="1"/>
              <a:t>Grobner</a:t>
            </a:r>
            <a:r>
              <a:rPr lang="en-US" sz="2000" dirty="0"/>
              <a:t> basis computations and thus does not require any assumption concerning the behavior of the so-called solving degree. “</a:t>
            </a:r>
          </a:p>
          <a:p>
            <a:r>
              <a:rPr lang="en-US" dirty="0"/>
              <a:t>New parameters proposed – “with a loss of only about 50% in key size….”</a:t>
            </a:r>
          </a:p>
          <a:p>
            <a:endParaRPr lang="en-US" dirty="0"/>
          </a:p>
          <a:p>
            <a:endParaRPr lang="en-US" dirty="0"/>
          </a:p>
        </p:txBody>
      </p:sp>
      <p:grpSp>
        <p:nvGrpSpPr>
          <p:cNvPr id="9" name="Group 8">
            <a:extLst>
              <a:ext uri="{FF2B5EF4-FFF2-40B4-BE49-F238E27FC236}">
                <a16:creationId xmlns:a16="http://schemas.microsoft.com/office/drawing/2014/main" id="{B9E77375-E1D4-F54E-A8B8-5C37E8AFBC05}"/>
              </a:ext>
            </a:extLst>
          </p:cNvPr>
          <p:cNvGrpSpPr/>
          <p:nvPr/>
        </p:nvGrpSpPr>
        <p:grpSpPr>
          <a:xfrm>
            <a:off x="8767482" y="1578489"/>
            <a:ext cx="3261749" cy="3312458"/>
            <a:chOff x="8139206" y="3124387"/>
            <a:chExt cx="3261749" cy="3312458"/>
          </a:xfrm>
        </p:grpSpPr>
        <p:pic>
          <p:nvPicPr>
            <p:cNvPr id="7" name="Picture 6">
              <a:extLst>
                <a:ext uri="{FF2B5EF4-FFF2-40B4-BE49-F238E27FC236}">
                  <a16:creationId xmlns:a16="http://schemas.microsoft.com/office/drawing/2014/main" id="{2AED0CB1-76F3-574F-89A8-FAB3ED6179EF}"/>
                </a:ext>
              </a:extLst>
            </p:cNvPr>
            <p:cNvPicPr>
              <a:picLocks noChangeAspect="1"/>
            </p:cNvPicPr>
            <p:nvPr/>
          </p:nvPicPr>
          <p:blipFill>
            <a:blip r:embed="rId2"/>
            <a:stretch>
              <a:fillRect/>
            </a:stretch>
          </p:blipFill>
          <p:spPr>
            <a:xfrm>
              <a:off x="8139206" y="3124387"/>
              <a:ext cx="1651000" cy="3276600"/>
            </a:xfrm>
            <a:prstGeom prst="rect">
              <a:avLst/>
            </a:prstGeom>
          </p:spPr>
        </p:pic>
        <p:pic>
          <p:nvPicPr>
            <p:cNvPr id="8" name="Picture 7">
              <a:extLst>
                <a:ext uri="{FF2B5EF4-FFF2-40B4-BE49-F238E27FC236}">
                  <a16:creationId xmlns:a16="http://schemas.microsoft.com/office/drawing/2014/main" id="{7B1ACD27-EC48-024A-8E80-D4D4D7D86477}"/>
                </a:ext>
              </a:extLst>
            </p:cNvPr>
            <p:cNvPicPr>
              <a:picLocks noChangeAspect="1"/>
            </p:cNvPicPr>
            <p:nvPr/>
          </p:nvPicPr>
          <p:blipFill>
            <a:blip r:embed="rId3"/>
            <a:stretch>
              <a:fillRect/>
            </a:stretch>
          </p:blipFill>
          <p:spPr>
            <a:xfrm>
              <a:off x="9710645" y="3160245"/>
              <a:ext cx="1690310" cy="3276600"/>
            </a:xfrm>
            <a:prstGeom prst="rect">
              <a:avLst/>
            </a:prstGeom>
          </p:spPr>
        </p:pic>
      </p:grpSp>
    </p:spTree>
    <p:extLst>
      <p:ext uri="{BB962C8B-B14F-4D97-AF65-F5344CB8AC3E}">
        <p14:creationId xmlns:p14="http://schemas.microsoft.com/office/powerpoint/2010/main" val="3195500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391E-FBB4-4108-9BF0-D911B8D407D4}"/>
              </a:ext>
            </a:extLst>
          </p:cNvPr>
          <p:cNvSpPr>
            <a:spLocks noGrp="1"/>
          </p:cNvSpPr>
          <p:nvPr>
            <p:ph type="title"/>
          </p:nvPr>
        </p:nvSpPr>
        <p:spPr>
          <a:xfrm>
            <a:off x="838200" y="365125"/>
            <a:ext cx="10515600" cy="1006475"/>
          </a:xfrm>
        </p:spPr>
        <p:txBody>
          <a:bodyPr/>
          <a:lstStyle/>
          <a:p>
            <a:r>
              <a:rPr lang="en-US" dirty="0"/>
              <a:t>Where we’re at</a:t>
            </a:r>
          </a:p>
        </p:txBody>
      </p:sp>
      <p:sp>
        <p:nvSpPr>
          <p:cNvPr id="3" name="Content Placeholder 2">
            <a:extLst>
              <a:ext uri="{FF2B5EF4-FFF2-40B4-BE49-F238E27FC236}">
                <a16:creationId xmlns:a16="http://schemas.microsoft.com/office/drawing/2014/main" id="{B0367AB9-E7DB-4CCF-959C-1279D946786C}"/>
              </a:ext>
            </a:extLst>
          </p:cNvPr>
          <p:cNvSpPr>
            <a:spLocks noGrp="1"/>
          </p:cNvSpPr>
          <p:nvPr>
            <p:ph idx="1"/>
          </p:nvPr>
        </p:nvSpPr>
        <p:spPr>
          <a:xfrm>
            <a:off x="838199" y="1371600"/>
            <a:ext cx="10967357" cy="4805363"/>
          </a:xfrm>
        </p:spPr>
        <p:txBody>
          <a:bodyPr>
            <a:normAutofit lnSpcReduction="10000"/>
          </a:bodyPr>
          <a:lstStyle/>
          <a:p>
            <a:r>
              <a:rPr lang="en-US" dirty="0">
                <a:solidFill>
                  <a:srgbClr val="0070C0"/>
                </a:solidFill>
              </a:rPr>
              <a:t>Feb 2016 </a:t>
            </a:r>
            <a:r>
              <a:rPr lang="en-US" dirty="0"/>
              <a:t>– NIST PQC “Competition” announced</a:t>
            </a:r>
          </a:p>
          <a:p>
            <a:pPr lvl="1"/>
            <a:r>
              <a:rPr lang="en-US" dirty="0"/>
              <a:t>Later in the year – submission requirements and evaluation criteria</a:t>
            </a:r>
          </a:p>
          <a:p>
            <a:r>
              <a:rPr lang="en-US" dirty="0">
                <a:solidFill>
                  <a:srgbClr val="0070C0"/>
                </a:solidFill>
              </a:rPr>
              <a:t>Dec 2017 </a:t>
            </a:r>
            <a:r>
              <a:rPr lang="en-US" dirty="0"/>
              <a:t>– 69 submissions accepted into 1</a:t>
            </a:r>
            <a:r>
              <a:rPr lang="en-US" baseline="30000" dirty="0"/>
              <a:t>st</a:t>
            </a:r>
            <a:r>
              <a:rPr lang="en-US" dirty="0"/>
              <a:t> Round  </a:t>
            </a:r>
            <a:r>
              <a:rPr lang="en-US" sz="2000" dirty="0"/>
              <a:t>(5 withdraw)</a:t>
            </a:r>
          </a:p>
          <a:p>
            <a:r>
              <a:rPr lang="en-US" dirty="0">
                <a:solidFill>
                  <a:srgbClr val="0070C0"/>
                </a:solidFill>
              </a:rPr>
              <a:t>Apr 2018 </a:t>
            </a:r>
            <a:r>
              <a:rPr lang="en-US" dirty="0"/>
              <a:t>– 1</a:t>
            </a:r>
            <a:r>
              <a:rPr lang="en-US" baseline="30000" dirty="0"/>
              <a:t>st</a:t>
            </a:r>
            <a:r>
              <a:rPr lang="en-US" dirty="0"/>
              <a:t> NIST PQC Standardization workshop</a:t>
            </a:r>
          </a:p>
          <a:p>
            <a:r>
              <a:rPr lang="en-US" dirty="0">
                <a:solidFill>
                  <a:srgbClr val="0070C0"/>
                </a:solidFill>
              </a:rPr>
              <a:t>Jan 2019</a:t>
            </a:r>
            <a:r>
              <a:rPr lang="en-US" dirty="0"/>
              <a:t> – Round 2 candidates announced </a:t>
            </a:r>
            <a:r>
              <a:rPr lang="en-US" sz="2400" dirty="0"/>
              <a:t>(17 KEM/PKE’s + 9 signatures)</a:t>
            </a:r>
          </a:p>
          <a:p>
            <a:r>
              <a:rPr lang="en-US" dirty="0">
                <a:solidFill>
                  <a:srgbClr val="0070C0"/>
                </a:solidFill>
              </a:rPr>
              <a:t>Aug 2019 </a:t>
            </a:r>
            <a:r>
              <a:rPr lang="en-US" dirty="0"/>
              <a:t>– 2</a:t>
            </a:r>
            <a:r>
              <a:rPr lang="en-US" baseline="30000" dirty="0"/>
              <a:t>nd</a:t>
            </a:r>
            <a:r>
              <a:rPr lang="en-US" dirty="0"/>
              <a:t> NIST PQC Standardization workshop</a:t>
            </a:r>
          </a:p>
          <a:p>
            <a:r>
              <a:rPr lang="en-US" dirty="0">
                <a:solidFill>
                  <a:srgbClr val="0070C0"/>
                </a:solidFill>
              </a:rPr>
              <a:t>July 2020 </a:t>
            </a:r>
            <a:r>
              <a:rPr lang="en-US" dirty="0"/>
              <a:t>– Round 3 finalists announced </a:t>
            </a:r>
            <a:r>
              <a:rPr lang="en-US" sz="2600" dirty="0"/>
              <a:t>(4 KEM + 3 Sig) plus 8 alternates</a:t>
            </a:r>
          </a:p>
          <a:p>
            <a:r>
              <a:rPr lang="en-US" dirty="0">
                <a:solidFill>
                  <a:srgbClr val="0070C0"/>
                </a:solidFill>
              </a:rPr>
              <a:t>Aug 2020 </a:t>
            </a:r>
            <a:r>
              <a:rPr lang="en-US" dirty="0"/>
              <a:t>– You are here (this talk)</a:t>
            </a:r>
          </a:p>
          <a:p>
            <a:pPr marL="0" indent="0">
              <a:buNone/>
            </a:pPr>
            <a:endParaRPr lang="en-US" dirty="0"/>
          </a:p>
          <a:p>
            <a:r>
              <a:rPr lang="en-US" dirty="0"/>
              <a:t>≈ </a:t>
            </a:r>
            <a:r>
              <a:rPr lang="en-US" dirty="0">
                <a:solidFill>
                  <a:srgbClr val="0070C0"/>
                </a:solidFill>
              </a:rPr>
              <a:t>2022-2024</a:t>
            </a:r>
            <a:r>
              <a:rPr lang="en-US" dirty="0"/>
              <a:t> – draft standards for public comment </a:t>
            </a:r>
          </a:p>
        </p:txBody>
      </p:sp>
    </p:spTree>
    <p:extLst>
      <p:ext uri="{BB962C8B-B14F-4D97-AF65-F5344CB8AC3E}">
        <p14:creationId xmlns:p14="http://schemas.microsoft.com/office/powerpoint/2010/main" val="3284678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E0C2-E85D-AC44-929F-41CEC598A14A}"/>
              </a:ext>
            </a:extLst>
          </p:cNvPr>
          <p:cNvSpPr>
            <a:spLocks noGrp="1"/>
          </p:cNvSpPr>
          <p:nvPr>
            <p:ph type="title"/>
          </p:nvPr>
        </p:nvSpPr>
        <p:spPr>
          <a:xfrm>
            <a:off x="838200" y="365125"/>
            <a:ext cx="10515600" cy="800287"/>
          </a:xfrm>
        </p:spPr>
        <p:txBody>
          <a:bodyPr/>
          <a:lstStyle/>
          <a:p>
            <a:r>
              <a:rPr lang="en-US" dirty="0"/>
              <a:t>3) RQC</a:t>
            </a:r>
          </a:p>
        </p:txBody>
      </p:sp>
      <p:sp>
        <p:nvSpPr>
          <p:cNvPr id="3" name="Content Placeholder 2">
            <a:extLst>
              <a:ext uri="{FF2B5EF4-FFF2-40B4-BE49-F238E27FC236}">
                <a16:creationId xmlns:a16="http://schemas.microsoft.com/office/drawing/2014/main" id="{3678C893-B2DF-554F-8184-2CD1E4D5C67D}"/>
              </a:ext>
            </a:extLst>
          </p:cNvPr>
          <p:cNvSpPr>
            <a:spLocks noGrp="1"/>
          </p:cNvSpPr>
          <p:nvPr>
            <p:ph idx="1"/>
          </p:nvPr>
        </p:nvSpPr>
        <p:spPr>
          <a:xfrm>
            <a:off x="838200" y="1362635"/>
            <a:ext cx="10515600" cy="5130240"/>
          </a:xfrm>
        </p:spPr>
        <p:txBody>
          <a:bodyPr>
            <a:normAutofit/>
          </a:bodyPr>
          <a:lstStyle/>
          <a:p>
            <a:r>
              <a:rPr lang="en-US" dirty="0"/>
              <a:t>From same paper as ROLLO</a:t>
            </a:r>
          </a:p>
          <a:p>
            <a:endParaRPr lang="en-US" dirty="0"/>
          </a:p>
          <a:p>
            <a:endParaRPr lang="en-US" dirty="0"/>
          </a:p>
          <a:p>
            <a:endParaRPr lang="en-US" dirty="0"/>
          </a:p>
          <a:p>
            <a:r>
              <a:rPr lang="en-US" dirty="0"/>
              <a:t>New proposed key sizes approximately double</a:t>
            </a:r>
          </a:p>
          <a:p>
            <a:endParaRPr lang="en-US" dirty="0"/>
          </a:p>
          <a:p>
            <a:r>
              <a:rPr lang="en-US" sz="2400" dirty="0"/>
              <a:t>“Overall the results proposed in this paper give a new and deeper under- standing of the complexity of difficult problems based on the rank metric. These problems have a strong interest since many systems still in the second round of the NIST standardization process, like ROLLO, RQC, </a:t>
            </a:r>
            <a:r>
              <a:rPr lang="en-US" sz="2400" dirty="0" err="1"/>
              <a:t>GeMSS</a:t>
            </a:r>
            <a:r>
              <a:rPr lang="en-US" sz="2400" dirty="0"/>
              <a:t> or Rainbow can be attacked through these problems. “</a:t>
            </a:r>
          </a:p>
          <a:p>
            <a:endParaRPr lang="en-US" dirty="0"/>
          </a:p>
        </p:txBody>
      </p:sp>
      <p:grpSp>
        <p:nvGrpSpPr>
          <p:cNvPr id="6" name="Group 5">
            <a:extLst>
              <a:ext uri="{FF2B5EF4-FFF2-40B4-BE49-F238E27FC236}">
                <a16:creationId xmlns:a16="http://schemas.microsoft.com/office/drawing/2014/main" id="{AFD74030-F363-1041-9D45-27F890106FAB}"/>
              </a:ext>
            </a:extLst>
          </p:cNvPr>
          <p:cNvGrpSpPr/>
          <p:nvPr/>
        </p:nvGrpSpPr>
        <p:grpSpPr>
          <a:xfrm>
            <a:off x="1160929" y="1970741"/>
            <a:ext cx="7687613" cy="1296894"/>
            <a:chOff x="2971800" y="3225800"/>
            <a:chExt cx="6248400" cy="1054100"/>
          </a:xfrm>
        </p:grpSpPr>
        <p:pic>
          <p:nvPicPr>
            <p:cNvPr id="4" name="Picture 3">
              <a:extLst>
                <a:ext uri="{FF2B5EF4-FFF2-40B4-BE49-F238E27FC236}">
                  <a16:creationId xmlns:a16="http://schemas.microsoft.com/office/drawing/2014/main" id="{699E7346-DB6B-4241-80AA-13312521993B}"/>
                </a:ext>
              </a:extLst>
            </p:cNvPr>
            <p:cNvPicPr>
              <a:picLocks noChangeAspect="1"/>
            </p:cNvPicPr>
            <p:nvPr/>
          </p:nvPicPr>
          <p:blipFill>
            <a:blip r:embed="rId2"/>
            <a:stretch>
              <a:fillRect/>
            </a:stretch>
          </p:blipFill>
          <p:spPr>
            <a:xfrm>
              <a:off x="2971800" y="3225800"/>
              <a:ext cx="6248400" cy="406400"/>
            </a:xfrm>
            <a:prstGeom prst="rect">
              <a:avLst/>
            </a:prstGeom>
          </p:spPr>
        </p:pic>
        <p:pic>
          <p:nvPicPr>
            <p:cNvPr id="5" name="Picture 4">
              <a:extLst>
                <a:ext uri="{FF2B5EF4-FFF2-40B4-BE49-F238E27FC236}">
                  <a16:creationId xmlns:a16="http://schemas.microsoft.com/office/drawing/2014/main" id="{04910BA8-D440-9D40-9093-625AA7D31743}"/>
                </a:ext>
              </a:extLst>
            </p:cNvPr>
            <p:cNvPicPr>
              <a:picLocks noChangeAspect="1"/>
            </p:cNvPicPr>
            <p:nvPr/>
          </p:nvPicPr>
          <p:blipFill>
            <a:blip r:embed="rId3"/>
            <a:stretch>
              <a:fillRect/>
            </a:stretch>
          </p:blipFill>
          <p:spPr>
            <a:xfrm>
              <a:off x="2971800" y="3632200"/>
              <a:ext cx="6235700" cy="647700"/>
            </a:xfrm>
            <a:prstGeom prst="rect">
              <a:avLst/>
            </a:prstGeom>
          </p:spPr>
        </p:pic>
      </p:grpSp>
    </p:spTree>
    <p:extLst>
      <p:ext uri="{BB962C8B-B14F-4D97-AF65-F5344CB8AC3E}">
        <p14:creationId xmlns:p14="http://schemas.microsoft.com/office/powerpoint/2010/main" val="4122982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93DE-7E0C-DF42-95F4-8C3C3C6BFC43}"/>
              </a:ext>
            </a:extLst>
          </p:cNvPr>
          <p:cNvSpPr>
            <a:spLocks noGrp="1"/>
          </p:cNvSpPr>
          <p:nvPr>
            <p:ph type="title"/>
          </p:nvPr>
        </p:nvSpPr>
        <p:spPr/>
        <p:txBody>
          <a:bodyPr/>
          <a:lstStyle/>
          <a:p>
            <a:r>
              <a:rPr lang="en-US" dirty="0"/>
              <a:t>4) </a:t>
            </a:r>
            <a:r>
              <a:rPr lang="en-US" dirty="0" err="1"/>
              <a:t>qTESLA</a:t>
            </a:r>
            <a:endParaRPr lang="en-US" dirty="0"/>
          </a:p>
        </p:txBody>
      </p:sp>
      <p:sp>
        <p:nvSpPr>
          <p:cNvPr id="3" name="Content Placeholder 2">
            <a:extLst>
              <a:ext uri="{FF2B5EF4-FFF2-40B4-BE49-F238E27FC236}">
                <a16:creationId xmlns:a16="http://schemas.microsoft.com/office/drawing/2014/main" id="{02413428-06CA-CE40-AEC5-4C35115AA674}"/>
              </a:ext>
            </a:extLst>
          </p:cNvPr>
          <p:cNvSpPr>
            <a:spLocks noGrp="1"/>
          </p:cNvSpPr>
          <p:nvPr>
            <p:ph idx="1"/>
          </p:nvPr>
        </p:nvSpPr>
        <p:spPr/>
        <p:txBody>
          <a:bodyPr>
            <a:normAutofit fontScale="92500" lnSpcReduction="20000"/>
          </a:bodyPr>
          <a:lstStyle/>
          <a:p>
            <a:r>
              <a:rPr lang="en-US" dirty="0"/>
              <a:t>April 2019 comment by Vadim </a:t>
            </a:r>
            <a:r>
              <a:rPr lang="en-US" dirty="0" err="1"/>
              <a:t>Lyubashevsky</a:t>
            </a:r>
            <a:r>
              <a:rPr lang="en-US" dirty="0"/>
              <a:t> and Peter Schwabe</a:t>
            </a:r>
          </a:p>
          <a:p>
            <a:pPr lvl="1"/>
            <a:r>
              <a:rPr lang="en-US" dirty="0"/>
              <a:t>A “complete break” of </a:t>
            </a:r>
            <a:r>
              <a:rPr lang="en-US" dirty="0" err="1"/>
              <a:t>qTESLA</a:t>
            </a:r>
            <a:r>
              <a:rPr lang="en-US" dirty="0"/>
              <a:t> parameters for compressed public-keys (which had a security proof that was wrong)</a:t>
            </a:r>
          </a:p>
          <a:p>
            <a:pPr lvl="1"/>
            <a:r>
              <a:rPr lang="en-US" dirty="0"/>
              <a:t>They can sign messages faster than that </a:t>
            </a:r>
            <a:r>
              <a:rPr lang="en-US" dirty="0" err="1"/>
              <a:t>qTESLA</a:t>
            </a:r>
            <a:r>
              <a:rPr lang="en-US" dirty="0"/>
              <a:t> implementation w/o knowing the secret key</a:t>
            </a:r>
          </a:p>
          <a:p>
            <a:pPr lvl="1"/>
            <a:r>
              <a:rPr lang="en-US" dirty="0"/>
              <a:t>For their main (heuristic) parameters, “there is no reasoning…as to why their parameters have the concrete hardness of SIS they claim”</a:t>
            </a:r>
          </a:p>
          <a:p>
            <a:pPr lvl="1"/>
            <a:r>
              <a:rPr lang="en-US" dirty="0"/>
              <a:t>“provably secure” parameters still apparently okay (but much larger key sizes than Frodo)</a:t>
            </a:r>
          </a:p>
          <a:p>
            <a:r>
              <a:rPr lang="en-US" dirty="0" err="1"/>
              <a:t>qTESLA</a:t>
            </a:r>
            <a:r>
              <a:rPr lang="en-US" dirty="0"/>
              <a:t> confirmed attack worked on compressed key version.  Drops those parameter sets.  They disagree about the rest.  </a:t>
            </a:r>
          </a:p>
          <a:p>
            <a:r>
              <a:rPr lang="en-US" dirty="0"/>
              <a:t>Aug 2019 – </a:t>
            </a:r>
            <a:r>
              <a:rPr lang="en-US" dirty="0" err="1"/>
              <a:t>qTESLA</a:t>
            </a:r>
            <a:r>
              <a:rPr lang="en-US" dirty="0"/>
              <a:t> agrees with Vadim about security gap for the heuristic parameters.  They drop those parameters sets, leaving only the provably secure version.</a:t>
            </a:r>
          </a:p>
        </p:txBody>
      </p:sp>
    </p:spTree>
    <p:extLst>
      <p:ext uri="{BB962C8B-B14F-4D97-AF65-F5344CB8AC3E}">
        <p14:creationId xmlns:p14="http://schemas.microsoft.com/office/powerpoint/2010/main" val="405844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5D89-E360-F44E-BFF2-5D0C064B0BCC}"/>
              </a:ext>
            </a:extLst>
          </p:cNvPr>
          <p:cNvSpPr>
            <a:spLocks noGrp="1"/>
          </p:cNvSpPr>
          <p:nvPr>
            <p:ph type="title"/>
          </p:nvPr>
        </p:nvSpPr>
        <p:spPr/>
        <p:txBody>
          <a:bodyPr/>
          <a:lstStyle/>
          <a:p>
            <a:r>
              <a:rPr lang="en-US" dirty="0"/>
              <a:t>5) LUOV</a:t>
            </a:r>
          </a:p>
        </p:txBody>
      </p:sp>
      <p:sp>
        <p:nvSpPr>
          <p:cNvPr id="3" name="Content Placeholder 2">
            <a:extLst>
              <a:ext uri="{FF2B5EF4-FFF2-40B4-BE49-F238E27FC236}">
                <a16:creationId xmlns:a16="http://schemas.microsoft.com/office/drawing/2014/main" id="{84E85897-DF0A-F449-BB3A-56D4AB1D21E3}"/>
              </a:ext>
            </a:extLst>
          </p:cNvPr>
          <p:cNvSpPr>
            <a:spLocks noGrp="1"/>
          </p:cNvSpPr>
          <p:nvPr>
            <p:ph idx="1"/>
          </p:nvPr>
        </p:nvSpPr>
        <p:spPr>
          <a:xfrm>
            <a:off x="838200" y="1825625"/>
            <a:ext cx="10851776" cy="4351338"/>
          </a:xfrm>
        </p:spPr>
        <p:txBody>
          <a:bodyPr>
            <a:normAutofit fontScale="92500" lnSpcReduction="10000"/>
          </a:bodyPr>
          <a:lstStyle/>
          <a:p>
            <a:r>
              <a:rPr lang="en-US" dirty="0"/>
              <a:t>June 2019 – Subfield differential attack by Ding, et. al.</a:t>
            </a:r>
          </a:p>
          <a:p>
            <a:pPr lvl="1"/>
            <a:r>
              <a:rPr lang="en-US" dirty="0"/>
              <a:t>Lowered security for level 2 from 147 bits to 107 and from 147 to 135</a:t>
            </a:r>
          </a:p>
          <a:p>
            <a:pPr lvl="1"/>
            <a:r>
              <a:rPr lang="en-US" dirty="0"/>
              <a:t>Lowered security for level 4 from 210 bits to 144.5 and from 214 to 202</a:t>
            </a:r>
          </a:p>
          <a:p>
            <a:pPr lvl="1"/>
            <a:r>
              <a:rPr lang="en-US" dirty="0"/>
              <a:t>Lowered security for level 5 from 272 bits to 184 and from 273 to 244.</a:t>
            </a:r>
          </a:p>
          <a:p>
            <a:pPr lvl="1"/>
            <a:r>
              <a:rPr lang="en-US" dirty="0"/>
              <a:t>Implemented it on level 2 parameter set and it worked</a:t>
            </a:r>
          </a:p>
          <a:p>
            <a:r>
              <a:rPr lang="en-US" dirty="0"/>
              <a:t>LUOV didn’t dispute, and proposed dropping lifting technique to use just UOV; we said no (unlucky).  </a:t>
            </a:r>
          </a:p>
          <a:p>
            <a:r>
              <a:rPr lang="en-US" dirty="0"/>
              <a:t>In Sept, they gave new parameters (with prime degree extensions).  About the same size and w/ same efficiency.</a:t>
            </a:r>
          </a:p>
          <a:p>
            <a:r>
              <a:rPr lang="en-US" dirty="0"/>
              <a:t>More recently, Ding, et al. (CRYPTO20 paper) showed how to forge a LUOV signature in 210 minutes of real-world computation (massive break)</a:t>
            </a:r>
          </a:p>
        </p:txBody>
      </p:sp>
    </p:spTree>
    <p:extLst>
      <p:ext uri="{BB962C8B-B14F-4D97-AF65-F5344CB8AC3E}">
        <p14:creationId xmlns:p14="http://schemas.microsoft.com/office/powerpoint/2010/main" val="3718998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80AA-7C3C-7246-9B09-8075771D0816}"/>
              </a:ext>
            </a:extLst>
          </p:cNvPr>
          <p:cNvSpPr>
            <a:spLocks noGrp="1"/>
          </p:cNvSpPr>
          <p:nvPr>
            <p:ph type="title"/>
          </p:nvPr>
        </p:nvSpPr>
        <p:spPr/>
        <p:txBody>
          <a:bodyPr/>
          <a:lstStyle/>
          <a:p>
            <a:r>
              <a:rPr lang="en-US" dirty="0"/>
              <a:t>6) MQDSS</a:t>
            </a:r>
          </a:p>
        </p:txBody>
      </p:sp>
      <p:sp>
        <p:nvSpPr>
          <p:cNvPr id="3" name="Content Placeholder 2">
            <a:extLst>
              <a:ext uri="{FF2B5EF4-FFF2-40B4-BE49-F238E27FC236}">
                <a16:creationId xmlns:a16="http://schemas.microsoft.com/office/drawing/2014/main" id="{CCAE005A-AB96-D249-AB2A-D7565B3D17E5}"/>
              </a:ext>
            </a:extLst>
          </p:cNvPr>
          <p:cNvSpPr>
            <a:spLocks noGrp="1"/>
          </p:cNvSpPr>
          <p:nvPr>
            <p:ph idx="1"/>
          </p:nvPr>
        </p:nvSpPr>
        <p:spPr>
          <a:xfrm>
            <a:off x="838200" y="1690688"/>
            <a:ext cx="10515600" cy="4486275"/>
          </a:xfrm>
        </p:spPr>
        <p:txBody>
          <a:bodyPr>
            <a:normAutofit lnSpcReduction="10000"/>
          </a:bodyPr>
          <a:lstStyle/>
          <a:p>
            <a:r>
              <a:rPr lang="en-US" dirty="0"/>
              <a:t>Aug 2019 – Greg </a:t>
            </a:r>
            <a:r>
              <a:rPr lang="en-US" dirty="0" err="1"/>
              <a:t>Zaverucha</a:t>
            </a:r>
            <a:r>
              <a:rPr lang="en-US" dirty="0"/>
              <a:t> and Daniel Kales announce attack</a:t>
            </a:r>
          </a:p>
          <a:p>
            <a:pPr lvl="1"/>
            <a:r>
              <a:rPr lang="en-US" dirty="0"/>
              <a:t>“Concretely, forging a signature for the L1 instance of MQDSS, which should provide 128 bits of security, can be done in ≈ 2^95 hash function calls with high probability. We verify the validity of the attack by implementing it for round reduced versions of MQDSS, and show that we can forge a signature for 40 rounds of MQDSS with ≈ 2^29 hash function calls. </a:t>
            </a:r>
          </a:p>
          <a:p>
            <a:pPr marL="642938" lvl="1" indent="0">
              <a:buNone/>
            </a:pPr>
            <a:r>
              <a:rPr lang="en-US" dirty="0"/>
              <a:t>Even though a security proof of the scheme exists and we did not find a flaw            in it, the proof is not tight enough to rule out these attacks. Our attack does not break the MQDSS design, rather the proposed parameter sets.”</a:t>
            </a:r>
          </a:p>
          <a:p>
            <a:pPr lvl="1"/>
            <a:r>
              <a:rPr lang="en-US" dirty="0"/>
              <a:t>MQDSS team confirms attack, proposes new parameters. </a:t>
            </a:r>
          </a:p>
          <a:p>
            <a:pPr lvl="2"/>
            <a:r>
              <a:rPr lang="en-US" dirty="0"/>
              <a:t>Need to have 1.4x more rounds.  Security proof still valid (just not tight).  Key sizes almost 50% bigger</a:t>
            </a:r>
          </a:p>
          <a:p>
            <a:pPr lvl="2"/>
            <a:r>
              <a:rPr lang="en-US" dirty="0"/>
              <a:t>This appears to make the scheme worse in performance than SPHINCS+…</a:t>
            </a:r>
          </a:p>
        </p:txBody>
      </p:sp>
    </p:spTree>
    <p:extLst>
      <p:ext uri="{BB962C8B-B14F-4D97-AF65-F5344CB8AC3E}">
        <p14:creationId xmlns:p14="http://schemas.microsoft.com/office/powerpoint/2010/main" val="767390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EC36-F2FF-BB43-A6C0-43B170D1AA5C}"/>
              </a:ext>
            </a:extLst>
          </p:cNvPr>
          <p:cNvSpPr>
            <a:spLocks noGrp="1"/>
          </p:cNvSpPr>
          <p:nvPr>
            <p:ph type="title"/>
          </p:nvPr>
        </p:nvSpPr>
        <p:spPr/>
        <p:txBody>
          <a:bodyPr/>
          <a:lstStyle/>
          <a:p>
            <a:r>
              <a:rPr lang="en-US" dirty="0"/>
              <a:t>7) Round5 and LAC</a:t>
            </a:r>
          </a:p>
        </p:txBody>
      </p:sp>
      <p:pic>
        <p:nvPicPr>
          <p:cNvPr id="4" name="Picture 3">
            <a:extLst>
              <a:ext uri="{FF2B5EF4-FFF2-40B4-BE49-F238E27FC236}">
                <a16:creationId xmlns:a16="http://schemas.microsoft.com/office/drawing/2014/main" id="{2153A307-E4C1-0447-84CB-0BE1271FECE1}"/>
              </a:ext>
            </a:extLst>
          </p:cNvPr>
          <p:cNvPicPr>
            <a:picLocks noChangeAspect="1"/>
          </p:cNvPicPr>
          <p:nvPr/>
        </p:nvPicPr>
        <p:blipFill>
          <a:blip r:embed="rId2"/>
          <a:stretch>
            <a:fillRect/>
          </a:stretch>
        </p:blipFill>
        <p:spPr>
          <a:xfrm>
            <a:off x="6808695" y="498848"/>
            <a:ext cx="5056095" cy="3792071"/>
          </a:xfrm>
          <a:prstGeom prst="rect">
            <a:avLst/>
          </a:prstGeom>
        </p:spPr>
      </p:pic>
      <p:sp>
        <p:nvSpPr>
          <p:cNvPr id="6" name="Content Placeholder 2">
            <a:extLst>
              <a:ext uri="{FF2B5EF4-FFF2-40B4-BE49-F238E27FC236}">
                <a16:creationId xmlns:a16="http://schemas.microsoft.com/office/drawing/2014/main" id="{FEA7CD99-6CC9-3B4A-8737-C56C024ED131}"/>
              </a:ext>
            </a:extLst>
          </p:cNvPr>
          <p:cNvSpPr>
            <a:spLocks noGrp="1"/>
          </p:cNvSpPr>
          <p:nvPr>
            <p:ph idx="1"/>
          </p:nvPr>
        </p:nvSpPr>
        <p:spPr>
          <a:xfrm>
            <a:off x="838200" y="1825625"/>
            <a:ext cx="10206318" cy="4667250"/>
          </a:xfrm>
        </p:spPr>
        <p:txBody>
          <a:bodyPr>
            <a:normAutofit lnSpcReduction="10000"/>
          </a:bodyPr>
          <a:lstStyle/>
          <a:p>
            <a:r>
              <a:rPr lang="en-US" dirty="0"/>
              <a:t>LAC has had attacks since Aug as well:</a:t>
            </a:r>
          </a:p>
          <a:p>
            <a:pPr lvl="1"/>
            <a:r>
              <a:rPr lang="en-US" dirty="0"/>
              <a:t>CCA attack using decryption failures</a:t>
            </a:r>
          </a:p>
          <a:p>
            <a:pPr lvl="1"/>
            <a:r>
              <a:rPr lang="en-US" dirty="0"/>
              <a:t>Attack on LAC in misuse situation</a:t>
            </a:r>
          </a:p>
          <a:p>
            <a:r>
              <a:rPr lang="en-US" dirty="0"/>
              <a:t>None outright break it, but LAC has </a:t>
            </a:r>
          </a:p>
          <a:p>
            <a:pPr marL="0" indent="0">
              <a:buNone/>
            </a:pPr>
            <a:r>
              <a:rPr lang="en-US" dirty="0"/>
              <a:t>   had to adjust parameters</a:t>
            </a:r>
          </a:p>
          <a:p>
            <a:endParaRPr lang="en-US" dirty="0"/>
          </a:p>
          <a:p>
            <a:r>
              <a:rPr lang="en-US" dirty="0"/>
              <a:t>Round5 had a minor attack announced in Aug 2019</a:t>
            </a:r>
          </a:p>
          <a:p>
            <a:pPr lvl="1"/>
            <a:r>
              <a:rPr lang="en-US" dirty="0"/>
              <a:t>Recent response: “Tighter concrete security analysis of small secret attacks. After having many discussions, the main conclusion is that the original security estimates hardly change, and thus, we are not suggesting any change of parameters.”</a:t>
            </a:r>
          </a:p>
          <a:p>
            <a:pPr lvl="1"/>
            <a:r>
              <a:rPr lang="en-US" dirty="0"/>
              <a:t>+ an improved implementation</a:t>
            </a:r>
          </a:p>
          <a:p>
            <a:pPr lvl="1"/>
            <a:endParaRPr lang="en-US" dirty="0"/>
          </a:p>
        </p:txBody>
      </p:sp>
    </p:spTree>
    <p:extLst>
      <p:ext uri="{BB962C8B-B14F-4D97-AF65-F5344CB8AC3E}">
        <p14:creationId xmlns:p14="http://schemas.microsoft.com/office/powerpoint/2010/main" val="3431256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let’s recap the decisions!</a:t>
            </a:r>
          </a:p>
        </p:txBody>
      </p:sp>
    </p:spTree>
    <p:extLst>
      <p:ext uri="{BB962C8B-B14F-4D97-AF65-F5344CB8AC3E}">
        <p14:creationId xmlns:p14="http://schemas.microsoft.com/office/powerpoint/2010/main" val="129357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Schemes eliminated after Round 2 were..</a:t>
            </a:r>
          </a:p>
        </p:txBody>
      </p:sp>
      <p:sp>
        <p:nvSpPr>
          <p:cNvPr id="3" name="Content Placeholder 2"/>
          <p:cNvSpPr>
            <a:spLocks noGrp="1"/>
          </p:cNvSpPr>
          <p:nvPr>
            <p:ph idx="1"/>
          </p:nvPr>
        </p:nvSpPr>
        <p:spPr/>
        <p:txBody>
          <a:bodyPr>
            <a:normAutofit fontScale="92500" lnSpcReduction="20000"/>
          </a:bodyPr>
          <a:lstStyle/>
          <a:p>
            <a:r>
              <a:rPr lang="en-US" dirty="0"/>
              <a:t>Round 5 – “minor attack, but overly complicated spec to achieve the same”</a:t>
            </a:r>
          </a:p>
          <a:p>
            <a:r>
              <a:rPr lang="en-US" dirty="0"/>
              <a:t>LAC – “death by a thousand cuts;” NIST lost confidence in the design..</a:t>
            </a:r>
          </a:p>
          <a:p>
            <a:r>
              <a:rPr lang="en-US" dirty="0" err="1"/>
              <a:t>NewHope</a:t>
            </a:r>
            <a:r>
              <a:rPr lang="en-US" dirty="0"/>
              <a:t> – ??</a:t>
            </a:r>
          </a:p>
          <a:p>
            <a:r>
              <a:rPr lang="en-US" dirty="0"/>
              <a:t>Three Bears – ??</a:t>
            </a:r>
          </a:p>
          <a:p>
            <a:r>
              <a:rPr lang="en-US" dirty="0" err="1"/>
              <a:t>LEDAcrypt</a:t>
            </a:r>
            <a:r>
              <a:rPr lang="en-US" dirty="0"/>
              <a:t> – a major cryptanalytic “break;” no longer competitive</a:t>
            </a:r>
          </a:p>
          <a:p>
            <a:r>
              <a:rPr lang="en-US" dirty="0"/>
              <a:t>ROLLO – a major cryptanalytic “break;” no longer competitive</a:t>
            </a:r>
          </a:p>
          <a:p>
            <a:r>
              <a:rPr lang="en-US" dirty="0"/>
              <a:t>RQC  – a major cryptanalytic “break;” no longer competitive</a:t>
            </a:r>
          </a:p>
          <a:p>
            <a:r>
              <a:rPr lang="en-US" dirty="0" err="1"/>
              <a:t>qTESLA</a:t>
            </a:r>
            <a:r>
              <a:rPr lang="en-US" dirty="0"/>
              <a:t> – a major “misstep;” NIST lost confidence in the design..</a:t>
            </a:r>
          </a:p>
          <a:p>
            <a:r>
              <a:rPr lang="en-US" dirty="0"/>
              <a:t>LUOV – a supermassive black hole of a cryptanalytic break</a:t>
            </a:r>
          </a:p>
          <a:p>
            <a:r>
              <a:rPr lang="en-US" dirty="0"/>
              <a:t>MQDSS  – a major cryptanalytic “break;” no longer competitive</a:t>
            </a:r>
          </a:p>
        </p:txBody>
      </p:sp>
    </p:spTree>
    <p:extLst>
      <p:ext uri="{BB962C8B-B14F-4D97-AF65-F5344CB8AC3E}">
        <p14:creationId xmlns:p14="http://schemas.microsoft.com/office/powerpoint/2010/main" val="1482403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NewHope</a:t>
            </a:r>
            <a:r>
              <a:rPr lang="en-US" dirty="0"/>
              <a:t> (vs </a:t>
            </a:r>
            <a:r>
              <a:rPr lang="en-US" dirty="0" err="1"/>
              <a:t>Kyber</a:t>
            </a:r>
            <a:r>
              <a:rPr lang="en-US" dirty="0"/>
              <a:t>/MLWE, or Saber/MLWR)</a:t>
            </a:r>
          </a:p>
        </p:txBody>
      </p:sp>
      <p:sp>
        <p:nvSpPr>
          <p:cNvPr id="3" name="Content Placeholder 2"/>
          <p:cNvSpPr>
            <a:spLocks noGrp="1"/>
          </p:cNvSpPr>
          <p:nvPr>
            <p:ph idx="1"/>
          </p:nvPr>
        </p:nvSpPr>
        <p:spPr/>
        <p:txBody>
          <a:bodyPr/>
          <a:lstStyle/>
          <a:p>
            <a:r>
              <a:rPr lang="en-US" dirty="0" err="1"/>
              <a:t>NewHope</a:t>
            </a:r>
            <a:r>
              <a:rPr lang="en-US" dirty="0"/>
              <a:t> remains a very strong scheme. But NIST had to make cuts, so we needed to resolve this RLWE vs MLWE/R issue somehow.</a:t>
            </a:r>
          </a:p>
          <a:p>
            <a:r>
              <a:rPr lang="en-US" dirty="0" err="1"/>
              <a:t>Peikert-Pipin</a:t>
            </a:r>
            <a:r>
              <a:rPr lang="en-US" dirty="0"/>
              <a:t> – unusually high-quality reduction in practice; transforms power-of-2 </a:t>
            </a:r>
            <a:r>
              <a:rPr lang="en-US" dirty="0" err="1"/>
              <a:t>cyclotomic</a:t>
            </a:r>
            <a:r>
              <a:rPr lang="en-US" dirty="0"/>
              <a:t> RLWE to MLWE</a:t>
            </a:r>
          </a:p>
          <a:p>
            <a:pPr lvl="1"/>
            <a:r>
              <a:rPr lang="en-US" dirty="0"/>
              <a:t>With minor caveats, rank 2,3,4 MLWE is always at least as good as RLWE</a:t>
            </a:r>
          </a:p>
          <a:p>
            <a:pPr lvl="1"/>
            <a:r>
              <a:rPr lang="en-US" dirty="0"/>
              <a:t>Reductions the other direction are not tight</a:t>
            </a:r>
          </a:p>
          <a:p>
            <a:endParaRPr lang="en-US" dirty="0"/>
          </a:p>
          <a:p>
            <a:r>
              <a:rPr lang="en-US" dirty="0"/>
              <a:t>Chose MLWE over RLWE. Could have picked RLWE over MLWE, but we picked the scheme with (in our view) a 1% advantage in this case</a:t>
            </a:r>
          </a:p>
        </p:txBody>
      </p:sp>
    </p:spTree>
    <p:extLst>
      <p:ext uri="{BB962C8B-B14F-4D97-AF65-F5344CB8AC3E}">
        <p14:creationId xmlns:p14="http://schemas.microsoft.com/office/powerpoint/2010/main" val="1721538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Bears – O! my one truest love..</a:t>
            </a:r>
          </a:p>
        </p:txBody>
      </p:sp>
      <p:sp>
        <p:nvSpPr>
          <p:cNvPr id="3" name="Content Placeholder 2"/>
          <p:cNvSpPr>
            <a:spLocks noGrp="1"/>
          </p:cNvSpPr>
          <p:nvPr>
            <p:ph idx="1"/>
          </p:nvPr>
        </p:nvSpPr>
        <p:spPr/>
        <p:txBody>
          <a:bodyPr/>
          <a:lstStyle/>
          <a:p>
            <a:r>
              <a:rPr lang="en-US" dirty="0"/>
              <a:t>There doesn’t seem to be anything wrong with Three Bears.</a:t>
            </a:r>
          </a:p>
          <a:p>
            <a:r>
              <a:rPr lang="en-US" dirty="0"/>
              <a:t>It’s fast. It seems secure. It’s a great scheme. (Personally, I love it.)</a:t>
            </a:r>
          </a:p>
          <a:p>
            <a:endParaRPr lang="en-US" dirty="0"/>
          </a:p>
          <a:p>
            <a:r>
              <a:rPr lang="en-US" dirty="0"/>
              <a:t>No one seriously looked at it.. (Is it because it only had one author?)</a:t>
            </a:r>
          </a:p>
          <a:p>
            <a:r>
              <a:rPr lang="en-US" dirty="0"/>
              <a:t>To be as conservative/security-conscious as possible, we couldn’t move a scheme forward that hadn’t received a sufficient volume of external, third-party analysis (what if </a:t>
            </a:r>
            <a:r>
              <a:rPr lang="en-US" i="1" dirty="0"/>
              <a:t>I</a:t>
            </a:r>
            <a:r>
              <a:rPr lang="en-US" dirty="0"/>
              <a:t> am wrong?)</a:t>
            </a:r>
          </a:p>
          <a:p>
            <a:endParaRPr lang="en-US" dirty="0"/>
          </a:p>
          <a:p>
            <a:r>
              <a:rPr lang="en-US" dirty="0"/>
              <a:t>Alas, my love, fare thee well..</a:t>
            </a:r>
          </a:p>
        </p:txBody>
      </p:sp>
    </p:spTree>
    <p:extLst>
      <p:ext uri="{BB962C8B-B14F-4D97-AF65-F5344CB8AC3E}">
        <p14:creationId xmlns:p14="http://schemas.microsoft.com/office/powerpoint/2010/main" val="3161280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Finalists vs Alternates</a:t>
            </a:r>
          </a:p>
        </p:txBody>
      </p:sp>
      <p:sp>
        <p:nvSpPr>
          <p:cNvPr id="3" name="Text Placeholder 2"/>
          <p:cNvSpPr>
            <a:spLocks noGrp="1"/>
          </p:cNvSpPr>
          <p:nvPr>
            <p:ph type="body" idx="1"/>
          </p:nvPr>
        </p:nvSpPr>
        <p:spPr/>
        <p:txBody>
          <a:bodyPr/>
          <a:lstStyle/>
          <a:p>
            <a:r>
              <a:rPr lang="en-US" dirty="0"/>
              <a:t>We </a:t>
            </a:r>
            <a:r>
              <a:rPr lang="en-US" i="1" dirty="0"/>
              <a:t>really promise</a:t>
            </a:r>
            <a:r>
              <a:rPr lang="en-US" dirty="0"/>
              <a:t> we’re not putting the leftovers in the fridge to slowly rot…</a:t>
            </a:r>
          </a:p>
        </p:txBody>
      </p:sp>
    </p:spTree>
    <p:extLst>
      <p:ext uri="{BB962C8B-B14F-4D97-AF65-F5344CB8AC3E}">
        <p14:creationId xmlns:p14="http://schemas.microsoft.com/office/powerpoint/2010/main" val="152811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77AEB-0540-FA4C-86C8-1A68F3285A36}"/>
              </a:ext>
            </a:extLst>
          </p:cNvPr>
          <p:cNvPicPr>
            <a:picLocks noChangeAspect="1"/>
          </p:cNvPicPr>
          <p:nvPr/>
        </p:nvPicPr>
        <p:blipFill>
          <a:blip r:embed="rId2"/>
          <a:stretch>
            <a:fillRect/>
          </a:stretch>
        </p:blipFill>
        <p:spPr>
          <a:xfrm>
            <a:off x="1129566" y="1161208"/>
            <a:ext cx="9448503" cy="5226050"/>
          </a:xfrm>
          <a:prstGeom prst="rect">
            <a:avLst/>
          </a:prstGeom>
        </p:spPr>
      </p:pic>
      <p:sp>
        <p:nvSpPr>
          <p:cNvPr id="3" name="Title 1">
            <a:extLst>
              <a:ext uri="{FF2B5EF4-FFF2-40B4-BE49-F238E27FC236}">
                <a16:creationId xmlns:a16="http://schemas.microsoft.com/office/drawing/2014/main" id="{81AF391E-FBB4-4108-9BF0-D911B8D407D4}"/>
              </a:ext>
            </a:extLst>
          </p:cNvPr>
          <p:cNvSpPr>
            <a:spLocks noGrp="1"/>
          </p:cNvSpPr>
          <p:nvPr>
            <p:ph type="title"/>
          </p:nvPr>
        </p:nvSpPr>
        <p:spPr>
          <a:xfrm>
            <a:off x="838200" y="365125"/>
            <a:ext cx="10515600" cy="1006475"/>
          </a:xfrm>
        </p:spPr>
        <p:txBody>
          <a:bodyPr/>
          <a:lstStyle/>
          <a:p>
            <a:r>
              <a:rPr lang="en-US" dirty="0"/>
              <a:t>The 2</a:t>
            </a:r>
            <a:r>
              <a:rPr lang="en-US" baseline="30000" dirty="0"/>
              <a:t>nd</a:t>
            </a:r>
            <a:r>
              <a:rPr lang="en-US" dirty="0"/>
              <a:t> Round candidates</a:t>
            </a:r>
          </a:p>
        </p:txBody>
      </p:sp>
    </p:spTree>
    <p:extLst>
      <p:ext uri="{BB962C8B-B14F-4D97-AF65-F5344CB8AC3E}">
        <p14:creationId xmlns:p14="http://schemas.microsoft.com/office/powerpoint/2010/main" val="4155363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3</a:t>
            </a:r>
            <a:r>
              <a:rPr lang="en-US" baseline="30000" dirty="0"/>
              <a:t>rd</a:t>
            </a:r>
            <a:r>
              <a:rPr lang="en-US" dirty="0"/>
              <a:t> Round – Finalists and Alternates</a:t>
            </a:r>
          </a:p>
        </p:txBody>
      </p:sp>
      <p:sp>
        <p:nvSpPr>
          <p:cNvPr id="3" name="Content Placeholder 2"/>
          <p:cNvSpPr>
            <a:spLocks noGrp="1"/>
          </p:cNvSpPr>
          <p:nvPr>
            <p:ph idx="1"/>
          </p:nvPr>
        </p:nvSpPr>
        <p:spPr>
          <a:xfrm>
            <a:off x="838200" y="1825625"/>
            <a:ext cx="5170714" cy="4351338"/>
          </a:xfrm>
        </p:spPr>
        <p:txBody>
          <a:bodyPr>
            <a:normAutofit fontScale="92500" lnSpcReduction="10000"/>
          </a:bodyPr>
          <a:lstStyle/>
          <a:p>
            <a:r>
              <a:rPr lang="en-US" dirty="0"/>
              <a:t>Finalists KEMs/PKEs</a:t>
            </a:r>
          </a:p>
          <a:p>
            <a:pPr lvl="1"/>
            <a:r>
              <a:rPr lang="en-US" dirty="0" err="1"/>
              <a:t>Kyber</a:t>
            </a:r>
            <a:r>
              <a:rPr lang="en-US" dirty="0"/>
              <a:t> (MLWE lattice)</a:t>
            </a:r>
          </a:p>
          <a:p>
            <a:pPr lvl="1"/>
            <a:r>
              <a:rPr lang="en-US" dirty="0"/>
              <a:t>Saber (MLWR lattice)</a:t>
            </a:r>
          </a:p>
          <a:p>
            <a:pPr lvl="1"/>
            <a:r>
              <a:rPr lang="en-US" dirty="0"/>
              <a:t>NTRU (NTRU lattice)</a:t>
            </a:r>
          </a:p>
          <a:p>
            <a:pPr lvl="1"/>
            <a:r>
              <a:rPr lang="en-US" dirty="0"/>
              <a:t>Classic </a:t>
            </a:r>
            <a:r>
              <a:rPr lang="en-US" dirty="0" err="1"/>
              <a:t>McEliece</a:t>
            </a:r>
            <a:r>
              <a:rPr lang="en-US" dirty="0"/>
              <a:t> (</a:t>
            </a:r>
            <a:r>
              <a:rPr lang="en-US" dirty="0" err="1"/>
              <a:t>Goppa</a:t>
            </a:r>
            <a:r>
              <a:rPr lang="en-US" dirty="0"/>
              <a:t> Codes)</a:t>
            </a:r>
          </a:p>
          <a:p>
            <a:pPr lvl="1"/>
            <a:endParaRPr lang="en-US" dirty="0"/>
          </a:p>
          <a:p>
            <a:r>
              <a:rPr lang="en-US" dirty="0"/>
              <a:t>Alternate KEMs/PKEs</a:t>
            </a:r>
          </a:p>
          <a:p>
            <a:pPr lvl="1"/>
            <a:r>
              <a:rPr lang="en-US" dirty="0" err="1"/>
              <a:t>FrodoKEM</a:t>
            </a:r>
            <a:r>
              <a:rPr lang="en-US" dirty="0"/>
              <a:t> (LWE lattice, unstructured)</a:t>
            </a:r>
          </a:p>
          <a:p>
            <a:pPr lvl="1"/>
            <a:r>
              <a:rPr lang="en-US" dirty="0" err="1"/>
              <a:t>NTRUprime</a:t>
            </a:r>
            <a:r>
              <a:rPr lang="en-US" dirty="0"/>
              <a:t> (NTRU/RLWR lattice)</a:t>
            </a:r>
          </a:p>
          <a:p>
            <a:pPr lvl="1"/>
            <a:r>
              <a:rPr lang="en-US" dirty="0"/>
              <a:t>SIKE (Isogeny)</a:t>
            </a:r>
          </a:p>
          <a:p>
            <a:pPr lvl="1"/>
            <a:r>
              <a:rPr lang="en-US" dirty="0"/>
              <a:t>BIKE (short Hamming Codes)</a:t>
            </a:r>
          </a:p>
          <a:p>
            <a:pPr lvl="1"/>
            <a:r>
              <a:rPr lang="en-US" dirty="0"/>
              <a:t>HQC (short Hamming Codes)</a:t>
            </a:r>
          </a:p>
        </p:txBody>
      </p:sp>
      <p:sp>
        <p:nvSpPr>
          <p:cNvPr id="4" name="Content Placeholder 2"/>
          <p:cNvSpPr txBox="1">
            <a:spLocks/>
          </p:cNvSpPr>
          <p:nvPr/>
        </p:nvSpPr>
        <p:spPr>
          <a:xfrm>
            <a:off x="6008914" y="1822450"/>
            <a:ext cx="51707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Finalist Signatures</a:t>
            </a:r>
          </a:p>
          <a:p>
            <a:pPr lvl="1"/>
            <a:r>
              <a:rPr lang="en-US" dirty="0" err="1"/>
              <a:t>Dilithium</a:t>
            </a:r>
            <a:r>
              <a:rPr lang="en-US" dirty="0"/>
              <a:t> (MLWE Fiat-Shamir)</a:t>
            </a:r>
          </a:p>
          <a:p>
            <a:pPr lvl="1"/>
            <a:r>
              <a:rPr lang="en-US" dirty="0"/>
              <a:t>Falcon (NTRU Hash-and-Sign)</a:t>
            </a:r>
          </a:p>
          <a:p>
            <a:pPr lvl="1"/>
            <a:r>
              <a:rPr lang="en-US" dirty="0"/>
              <a:t>Rainbow (UOV Multivariate)</a:t>
            </a:r>
          </a:p>
          <a:p>
            <a:pPr lvl="1"/>
            <a:endParaRPr lang="en-US" dirty="0"/>
          </a:p>
          <a:p>
            <a:r>
              <a:rPr lang="en-US" dirty="0"/>
              <a:t>Alternate Signatures</a:t>
            </a:r>
          </a:p>
          <a:p>
            <a:pPr lvl="1"/>
            <a:r>
              <a:rPr lang="en-US" dirty="0"/>
              <a:t>SPHINCS+ (hash-based)</a:t>
            </a:r>
          </a:p>
          <a:p>
            <a:pPr lvl="1"/>
            <a:r>
              <a:rPr lang="en-US" dirty="0"/>
              <a:t>Picnic (MPC-in-the-head </a:t>
            </a:r>
            <a:r>
              <a:rPr lang="en-US" dirty="0" err="1"/>
              <a:t>ZKPoK</a:t>
            </a:r>
            <a:r>
              <a:rPr lang="en-US" dirty="0"/>
              <a:t>)</a:t>
            </a:r>
          </a:p>
          <a:p>
            <a:pPr lvl="1"/>
            <a:r>
              <a:rPr lang="en-US" dirty="0" err="1"/>
              <a:t>GeMSS</a:t>
            </a:r>
            <a:r>
              <a:rPr lang="en-US" dirty="0"/>
              <a:t> (</a:t>
            </a:r>
            <a:r>
              <a:rPr lang="en-US" dirty="0" err="1"/>
              <a:t>HEv</a:t>
            </a:r>
            <a:r>
              <a:rPr lang="en-US" dirty="0"/>
              <a:t>- Multivariate)</a:t>
            </a:r>
          </a:p>
        </p:txBody>
      </p:sp>
    </p:spTree>
    <p:extLst>
      <p:ext uri="{BB962C8B-B14F-4D97-AF65-F5344CB8AC3E}">
        <p14:creationId xmlns:p14="http://schemas.microsoft.com/office/powerpoint/2010/main" val="1663278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“first” scheme advanced to Finalist</a:t>
            </a:r>
          </a:p>
        </p:txBody>
      </p:sp>
      <p:sp>
        <p:nvSpPr>
          <p:cNvPr id="3" name="Content Placeholder 2"/>
          <p:cNvSpPr>
            <a:spLocks noGrp="1"/>
          </p:cNvSpPr>
          <p:nvPr>
            <p:ph idx="1"/>
          </p:nvPr>
        </p:nvSpPr>
        <p:spPr/>
        <p:txBody>
          <a:bodyPr/>
          <a:lstStyle/>
          <a:p>
            <a:r>
              <a:rPr lang="en-US" dirty="0"/>
              <a:t>Classic </a:t>
            </a:r>
            <a:r>
              <a:rPr lang="en-US" dirty="0" err="1"/>
              <a:t>McEliece</a:t>
            </a:r>
            <a:r>
              <a:rPr lang="en-US" dirty="0"/>
              <a:t>. Why?</a:t>
            </a:r>
          </a:p>
          <a:p>
            <a:pPr marL="0" indent="0">
              <a:buNone/>
            </a:pPr>
            <a:endParaRPr lang="en-US" dirty="0"/>
          </a:p>
          <a:p>
            <a:r>
              <a:rPr lang="en-US" dirty="0"/>
              <a:t>Longest history, most “grey hairs” of any candidate.</a:t>
            </a:r>
          </a:p>
          <a:p>
            <a:pPr lvl="1"/>
            <a:r>
              <a:rPr lang="en-US" dirty="0"/>
              <a:t>Break standard </a:t>
            </a:r>
            <a:r>
              <a:rPr lang="en-US" dirty="0" err="1"/>
              <a:t>Goppa</a:t>
            </a:r>
            <a:r>
              <a:rPr lang="en-US" dirty="0"/>
              <a:t> Codes = win a Turing award, probably</a:t>
            </a:r>
          </a:p>
          <a:p>
            <a:r>
              <a:rPr lang="en-US" dirty="0"/>
              <a:t>What about the large public key?</a:t>
            </a:r>
          </a:p>
          <a:p>
            <a:r>
              <a:rPr lang="en-US" dirty="0"/>
              <a:t>PQ-</a:t>
            </a:r>
            <a:r>
              <a:rPr lang="en-US" dirty="0" err="1"/>
              <a:t>Wireguard</a:t>
            </a:r>
            <a:r>
              <a:rPr lang="en-US" dirty="0"/>
              <a:t> application paper really impressed us.</a:t>
            </a:r>
          </a:p>
          <a:p>
            <a:pPr lvl="1"/>
            <a:r>
              <a:rPr lang="en-US" dirty="0"/>
              <a:t>Amortize the large PK by including long-term key in software install package</a:t>
            </a:r>
          </a:p>
          <a:p>
            <a:pPr lvl="1"/>
            <a:r>
              <a:rPr lang="en-US" dirty="0"/>
              <a:t>Then, it has the smallest CTs (except SIKE) and fastest </a:t>
            </a:r>
            <a:r>
              <a:rPr lang="en-US" dirty="0" err="1"/>
              <a:t>Enc</a:t>
            </a:r>
            <a:r>
              <a:rPr lang="en-US" dirty="0"/>
              <a:t>/Dec of all</a:t>
            </a:r>
          </a:p>
          <a:p>
            <a:r>
              <a:rPr lang="en-US" dirty="0"/>
              <a:t>So, two categories of Finalists: “Amortize-PK” and “balanced/fast”</a:t>
            </a:r>
          </a:p>
          <a:p>
            <a:pPr lvl="1"/>
            <a:endParaRPr lang="en-US" dirty="0"/>
          </a:p>
        </p:txBody>
      </p:sp>
    </p:spTree>
    <p:extLst>
      <p:ext uri="{BB962C8B-B14F-4D97-AF65-F5344CB8AC3E}">
        <p14:creationId xmlns:p14="http://schemas.microsoft.com/office/powerpoint/2010/main" val="2757848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“last” scheme advanced to Finalist</a:t>
            </a:r>
          </a:p>
        </p:txBody>
      </p:sp>
      <p:sp>
        <p:nvSpPr>
          <p:cNvPr id="3" name="Content Placeholder 2"/>
          <p:cNvSpPr>
            <a:spLocks noGrp="1"/>
          </p:cNvSpPr>
          <p:nvPr>
            <p:ph idx="1"/>
          </p:nvPr>
        </p:nvSpPr>
        <p:spPr/>
        <p:txBody>
          <a:bodyPr>
            <a:normAutofit/>
          </a:bodyPr>
          <a:lstStyle/>
          <a:p>
            <a:r>
              <a:rPr lang="en-US" dirty="0"/>
              <a:t>Rainbow. Why?</a:t>
            </a:r>
          </a:p>
          <a:p>
            <a:endParaRPr lang="en-US" dirty="0"/>
          </a:p>
          <a:p>
            <a:r>
              <a:rPr lang="en-US" dirty="0"/>
              <a:t>This is our “Amortized PK” signature Finalist.</a:t>
            </a:r>
          </a:p>
          <a:p>
            <a:pPr lvl="1"/>
            <a:r>
              <a:rPr lang="en-US" dirty="0"/>
              <a:t>PK is again very large, but especially Verify is the fastest (and can probably be sped up..). Also, the signature size is great! Best for secure boot applications?</a:t>
            </a:r>
          </a:p>
          <a:p>
            <a:endParaRPr lang="en-US" dirty="0"/>
          </a:p>
          <a:p>
            <a:r>
              <a:rPr lang="en-US" dirty="0"/>
              <a:t>Remaining concern: </a:t>
            </a:r>
            <a:r>
              <a:rPr lang="en-US" dirty="0" err="1"/>
              <a:t>Ain’t</a:t>
            </a:r>
            <a:r>
              <a:rPr lang="en-US" dirty="0"/>
              <a:t> nobody really sure about this multivariate stuff; MV has a bad rep. How confident can we be in MV security?</a:t>
            </a:r>
          </a:p>
          <a:p>
            <a:pPr lvl="1"/>
            <a:r>
              <a:rPr lang="en-US" dirty="0"/>
              <a:t>Cf. </a:t>
            </a:r>
            <a:r>
              <a:rPr lang="en-US" dirty="0" err="1"/>
              <a:t>Perlner</a:t>
            </a:r>
            <a:r>
              <a:rPr lang="en-US" dirty="0"/>
              <a:t>/Smith-Tone paper tightening known attacks against Rainbow; i.e. </a:t>
            </a:r>
            <a:r>
              <a:rPr lang="en-US" dirty="0" err="1"/>
              <a:t>eprint</a:t>
            </a:r>
            <a:r>
              <a:rPr lang="en-US" dirty="0"/>
              <a:t> 2020/702 “Rainbow Band Separation was Better than we Thought”</a:t>
            </a:r>
          </a:p>
        </p:txBody>
      </p:sp>
    </p:spTree>
    <p:extLst>
      <p:ext uri="{BB962C8B-B14F-4D97-AF65-F5344CB8AC3E}">
        <p14:creationId xmlns:p14="http://schemas.microsoft.com/office/powerpoint/2010/main" val="762957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other Finalists: It’s a lattice world, baby</a:t>
            </a:r>
            <a:br>
              <a:rPr lang="en-US" dirty="0"/>
            </a:br>
            <a:r>
              <a:rPr lang="en-US" sz="2400" dirty="0"/>
              <a:t>(Let’s jitter noisily into the future together!)</a:t>
            </a:r>
            <a:endParaRPr lang="en-US" dirty="0"/>
          </a:p>
        </p:txBody>
      </p:sp>
      <p:sp>
        <p:nvSpPr>
          <p:cNvPr id="3" name="Content Placeholder 2"/>
          <p:cNvSpPr>
            <a:spLocks noGrp="1"/>
          </p:cNvSpPr>
          <p:nvPr>
            <p:ph idx="1"/>
          </p:nvPr>
        </p:nvSpPr>
        <p:spPr/>
        <p:txBody>
          <a:bodyPr>
            <a:normAutofit lnSpcReduction="10000"/>
          </a:bodyPr>
          <a:lstStyle/>
          <a:p>
            <a:r>
              <a:rPr lang="en-US" dirty="0"/>
              <a:t>We promote both lattice signatures.</a:t>
            </a:r>
          </a:p>
          <a:p>
            <a:pPr lvl="1"/>
            <a:r>
              <a:rPr lang="en-US" dirty="0"/>
              <a:t>They’re the only “TLS-ready” options.</a:t>
            </a:r>
          </a:p>
          <a:p>
            <a:endParaRPr lang="en-US" dirty="0"/>
          </a:p>
          <a:p>
            <a:r>
              <a:rPr lang="en-US" dirty="0"/>
              <a:t>Among the lattice KEMs..  {</a:t>
            </a:r>
            <a:r>
              <a:rPr lang="en-US" dirty="0" err="1"/>
              <a:t>Kyber</a:t>
            </a:r>
            <a:r>
              <a:rPr lang="en-US" dirty="0"/>
              <a:t>, Saber, NTRU, </a:t>
            </a:r>
            <a:r>
              <a:rPr lang="en-US" dirty="0" err="1"/>
              <a:t>NTRUprime</a:t>
            </a:r>
            <a:r>
              <a:rPr lang="en-US" dirty="0"/>
              <a:t>, Frodo}</a:t>
            </a:r>
          </a:p>
          <a:p>
            <a:pPr lvl="1"/>
            <a:r>
              <a:rPr lang="en-US" dirty="0"/>
              <a:t>Frodo is the obvious backup as a “fall-out shelter,” in case the rest goes bad</a:t>
            </a:r>
          </a:p>
          <a:p>
            <a:pPr lvl="2"/>
            <a:r>
              <a:rPr lang="en-US" dirty="0"/>
              <a:t>They have very little to do with their scheme in the 3</a:t>
            </a:r>
            <a:r>
              <a:rPr lang="en-US" baseline="30000" dirty="0"/>
              <a:t>rd</a:t>
            </a:r>
            <a:r>
              <a:rPr lang="en-US" dirty="0"/>
              <a:t> Round; e.g. check side-channels</a:t>
            </a:r>
          </a:p>
          <a:p>
            <a:pPr lvl="2"/>
            <a:endParaRPr lang="en-US" dirty="0"/>
          </a:p>
          <a:p>
            <a:pPr lvl="1"/>
            <a:r>
              <a:rPr lang="en-US" dirty="0"/>
              <a:t>Among the remaining, structured lattice schemes, our assessment was that </a:t>
            </a:r>
            <a:r>
              <a:rPr lang="en-US" dirty="0" err="1"/>
              <a:t>cyclotomics</a:t>
            </a:r>
            <a:r>
              <a:rPr lang="en-US" dirty="0"/>
              <a:t> (</a:t>
            </a:r>
            <a:r>
              <a:rPr lang="en-US" dirty="0" err="1"/>
              <a:t>esp</a:t>
            </a:r>
            <a:r>
              <a:rPr lang="en-US" dirty="0"/>
              <a:t> power-of-2 </a:t>
            </a:r>
            <a:r>
              <a:rPr lang="en-US" dirty="0" err="1"/>
              <a:t>cyclotomics</a:t>
            </a:r>
            <a:r>
              <a:rPr lang="en-US" dirty="0"/>
              <a:t>) are the clear “community standard”</a:t>
            </a:r>
          </a:p>
          <a:p>
            <a:pPr lvl="1"/>
            <a:r>
              <a:rPr lang="en-US" dirty="0"/>
              <a:t>So, we moved </a:t>
            </a:r>
            <a:r>
              <a:rPr lang="en-US" dirty="0" err="1"/>
              <a:t>Kyber</a:t>
            </a:r>
            <a:r>
              <a:rPr lang="en-US" dirty="0"/>
              <a:t>, Saber, NTRU on as Finalists, but kept </a:t>
            </a:r>
            <a:r>
              <a:rPr lang="en-US" dirty="0" err="1"/>
              <a:t>NTRUprime</a:t>
            </a:r>
            <a:r>
              <a:rPr lang="en-US" dirty="0"/>
              <a:t> too</a:t>
            </a:r>
          </a:p>
          <a:p>
            <a:pPr lvl="2"/>
            <a:r>
              <a:rPr lang="en-US" dirty="0"/>
              <a:t>More to say in the “open questions” shortly</a:t>
            </a:r>
          </a:p>
        </p:txBody>
      </p:sp>
    </p:spTree>
    <p:extLst>
      <p:ext uri="{BB962C8B-B14F-4D97-AF65-F5344CB8AC3E}">
        <p14:creationId xmlns:p14="http://schemas.microsoft.com/office/powerpoint/2010/main" val="13671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other Alternates..</a:t>
            </a:r>
          </a:p>
        </p:txBody>
      </p:sp>
      <p:sp>
        <p:nvSpPr>
          <p:cNvPr id="3" name="Content Placeholder 2"/>
          <p:cNvSpPr>
            <a:spLocks noGrp="1"/>
          </p:cNvSpPr>
          <p:nvPr>
            <p:ph idx="1"/>
          </p:nvPr>
        </p:nvSpPr>
        <p:spPr/>
        <p:txBody>
          <a:bodyPr>
            <a:normAutofit lnSpcReduction="10000"/>
          </a:bodyPr>
          <a:lstStyle/>
          <a:p>
            <a:r>
              <a:rPr lang="en-US" dirty="0"/>
              <a:t>SIKE is a fantastic scheme, but its computation is by far the most expensive, and the problem is relative new. Who knows here?</a:t>
            </a:r>
          </a:p>
          <a:p>
            <a:endParaRPr lang="en-US" dirty="0"/>
          </a:p>
          <a:p>
            <a:r>
              <a:rPr lang="en-US" dirty="0"/>
              <a:t>BIKE &amp; HQC are fantastic “balanced/fast” KEM options that, in particular, </a:t>
            </a:r>
            <a:r>
              <a:rPr lang="en-US" i="1" dirty="0"/>
              <a:t>do not rely</a:t>
            </a:r>
            <a:r>
              <a:rPr lang="en-US" dirty="0"/>
              <a:t> on a lattice-based computation assumption</a:t>
            </a:r>
          </a:p>
          <a:p>
            <a:pPr lvl="1"/>
            <a:r>
              <a:rPr lang="en-US" dirty="0"/>
              <a:t>We have a strong desire to standardize one of these two in the future..</a:t>
            </a:r>
          </a:p>
          <a:p>
            <a:pPr lvl="1"/>
            <a:endParaRPr lang="en-US" dirty="0"/>
          </a:p>
          <a:p>
            <a:r>
              <a:rPr lang="en-US" dirty="0" err="1"/>
              <a:t>GeMSS</a:t>
            </a:r>
            <a:r>
              <a:rPr lang="en-US" dirty="0"/>
              <a:t> is an interesting “back-up” option to Rainbow. It’s based on a different type of multivariate assumption, could function as a “amortized PK” style of scheme. However, it’s noticeably bigger/slower than Rainbow.</a:t>
            </a:r>
          </a:p>
        </p:txBody>
      </p:sp>
    </p:spTree>
    <p:extLst>
      <p:ext uri="{BB962C8B-B14F-4D97-AF65-F5344CB8AC3E}">
        <p14:creationId xmlns:p14="http://schemas.microsoft.com/office/powerpoint/2010/main" val="2630992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last Alternates: SPHINCS+ and Picnic</a:t>
            </a:r>
          </a:p>
        </p:txBody>
      </p:sp>
      <p:sp>
        <p:nvSpPr>
          <p:cNvPr id="3" name="Content Placeholder 2"/>
          <p:cNvSpPr>
            <a:spLocks noGrp="1"/>
          </p:cNvSpPr>
          <p:nvPr>
            <p:ph idx="1"/>
          </p:nvPr>
        </p:nvSpPr>
        <p:spPr/>
        <p:txBody>
          <a:bodyPr>
            <a:normAutofit lnSpcReduction="10000"/>
          </a:bodyPr>
          <a:lstStyle/>
          <a:p>
            <a:r>
              <a:rPr lang="en-US" dirty="0"/>
              <a:t>SPHINCS+ is unusual as an Alternate; in the report, we made sure to point out “We might just standardize this at the end of the 3</a:t>
            </a:r>
            <a:r>
              <a:rPr lang="en-US" baseline="30000" dirty="0"/>
              <a:t>rd</a:t>
            </a:r>
            <a:r>
              <a:rPr lang="en-US" dirty="0"/>
              <a:t> Round”</a:t>
            </a:r>
          </a:p>
          <a:p>
            <a:pPr lvl="1"/>
            <a:r>
              <a:rPr lang="en-US" dirty="0"/>
              <a:t>SPHINCS+ is incredibly stable, so we don’t think it needs additional focus </a:t>
            </a:r>
            <a:r>
              <a:rPr lang="en-US" dirty="0" err="1"/>
              <a:t>atm</a:t>
            </a:r>
            <a:endParaRPr lang="en-US" dirty="0"/>
          </a:p>
          <a:p>
            <a:pPr lvl="1"/>
            <a:r>
              <a:rPr lang="en-US" i="1" dirty="0"/>
              <a:t>This is part of a generic strategy by the NIST PQC team</a:t>
            </a:r>
            <a:r>
              <a:rPr lang="en-US" dirty="0"/>
              <a:t>: If a scheme is both stable in design and security is solid, but it may be out-performed by a different technology that is also seemingly stable and apparently secure against conjectured future adversaries, then we’ve moved it to Alternate.</a:t>
            </a:r>
          </a:p>
          <a:p>
            <a:pPr lvl="1"/>
            <a:r>
              <a:rPr lang="en-US" dirty="0"/>
              <a:t>Cf. Frodo.</a:t>
            </a:r>
          </a:p>
          <a:p>
            <a:pPr lvl="1"/>
            <a:endParaRPr lang="en-US" dirty="0"/>
          </a:p>
          <a:p>
            <a:r>
              <a:rPr lang="en-US" dirty="0"/>
              <a:t>Picnic we currently view as an “alternate” (little-</a:t>
            </a:r>
            <a:r>
              <a:rPr lang="en-US" i="1" dirty="0"/>
              <a:t>a</a:t>
            </a:r>
            <a:r>
              <a:rPr lang="en-US" dirty="0"/>
              <a:t>) to SPHINCS+</a:t>
            </a:r>
          </a:p>
          <a:p>
            <a:pPr lvl="1"/>
            <a:r>
              <a:rPr lang="en-US" dirty="0"/>
              <a:t>It requires an additional assumption (special </a:t>
            </a:r>
            <a:r>
              <a:rPr lang="en-US" dirty="0" err="1"/>
              <a:t>LowMC</a:t>
            </a:r>
            <a:r>
              <a:rPr lang="en-US" dirty="0"/>
              <a:t> security guarantee)</a:t>
            </a:r>
          </a:p>
          <a:p>
            <a:pPr lvl="1"/>
            <a:r>
              <a:rPr lang="en-US" dirty="0"/>
              <a:t>Picnic has improved performance in each round; will this happen again?</a:t>
            </a:r>
          </a:p>
        </p:txBody>
      </p:sp>
    </p:spTree>
    <p:extLst>
      <p:ext uri="{BB962C8B-B14F-4D97-AF65-F5344CB8AC3E}">
        <p14:creationId xmlns:p14="http://schemas.microsoft.com/office/powerpoint/2010/main" val="3926319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Questions for Round 3!</a:t>
            </a:r>
          </a:p>
        </p:txBody>
      </p:sp>
      <p:sp>
        <p:nvSpPr>
          <p:cNvPr id="3" name="Text Placeholder 2"/>
          <p:cNvSpPr>
            <a:spLocks noGrp="1"/>
          </p:cNvSpPr>
          <p:nvPr>
            <p:ph type="body" idx="1"/>
          </p:nvPr>
        </p:nvSpPr>
        <p:spPr/>
        <p:txBody>
          <a:bodyPr/>
          <a:lstStyle/>
          <a:p>
            <a:r>
              <a:rPr lang="en-US" dirty="0"/>
              <a:t>This is the good stuff =)</a:t>
            </a:r>
          </a:p>
        </p:txBody>
      </p:sp>
    </p:spTree>
    <p:extLst>
      <p:ext uri="{BB962C8B-B14F-4D97-AF65-F5344CB8AC3E}">
        <p14:creationId xmlns:p14="http://schemas.microsoft.com/office/powerpoint/2010/main" val="2217743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questions for Round 3 </a:t>
            </a:r>
            <a:r>
              <a:rPr lang="en-US" sz="2800" dirty="0"/>
              <a:t>(there are many more..)</a:t>
            </a:r>
          </a:p>
        </p:txBody>
      </p:sp>
      <p:sp>
        <p:nvSpPr>
          <p:cNvPr id="3" name="Content Placeholder 2"/>
          <p:cNvSpPr>
            <a:spLocks noGrp="1"/>
          </p:cNvSpPr>
          <p:nvPr>
            <p:ph idx="1"/>
          </p:nvPr>
        </p:nvSpPr>
        <p:spPr/>
        <p:txBody>
          <a:bodyPr>
            <a:normAutofit fontScale="92500" lnSpcReduction="20000"/>
          </a:bodyPr>
          <a:lstStyle/>
          <a:p>
            <a:r>
              <a:rPr lang="en-US" dirty="0"/>
              <a:t>General questions</a:t>
            </a:r>
          </a:p>
          <a:p>
            <a:pPr marL="914400" lvl="1" indent="-457200">
              <a:buFont typeface="+mj-lt"/>
              <a:buAutoNum type="arabicPeriod"/>
            </a:pPr>
            <a:r>
              <a:rPr lang="en-US" dirty="0"/>
              <a:t>Side channel resistance? Hardware issues?</a:t>
            </a:r>
          </a:p>
          <a:p>
            <a:pPr marL="914400" lvl="1" indent="-457200">
              <a:buFont typeface="+mj-lt"/>
              <a:buAutoNum type="arabicPeriod"/>
            </a:pPr>
            <a:r>
              <a:rPr lang="en-US" dirty="0"/>
              <a:t>Ease of proper </a:t>
            </a:r>
            <a:r>
              <a:rPr lang="en-US" dirty="0" err="1"/>
              <a:t>impl</a:t>
            </a:r>
            <a:r>
              <a:rPr lang="en-US" dirty="0"/>
              <a:t>.?</a:t>
            </a:r>
          </a:p>
          <a:p>
            <a:pPr marL="914400" lvl="1" indent="-457200">
              <a:buFont typeface="+mj-lt"/>
              <a:buAutoNum type="arabicPeriod"/>
            </a:pPr>
            <a:r>
              <a:rPr lang="en-US" dirty="0"/>
              <a:t>IP issues?</a:t>
            </a:r>
          </a:p>
          <a:p>
            <a:pPr marL="914400" lvl="1" indent="-457200">
              <a:buFont typeface="+mj-lt"/>
              <a:buAutoNum type="arabicPeriod"/>
            </a:pPr>
            <a:r>
              <a:rPr lang="en-US" dirty="0" err="1"/>
              <a:t>CoreSVP</a:t>
            </a:r>
            <a:r>
              <a:rPr lang="en-US" dirty="0"/>
              <a:t> vs real-world security: memory / machine modeling</a:t>
            </a:r>
          </a:p>
          <a:p>
            <a:pPr marL="914400" lvl="1" indent="-457200">
              <a:buFont typeface="+mj-lt"/>
              <a:buAutoNum type="arabicPeriod"/>
            </a:pPr>
            <a:r>
              <a:rPr lang="en-US" dirty="0"/>
              <a:t>Real-world transition (what do </a:t>
            </a:r>
            <a:r>
              <a:rPr lang="en-US" i="1" dirty="0"/>
              <a:t>non-NIST</a:t>
            </a:r>
            <a:r>
              <a:rPr lang="en-US" dirty="0"/>
              <a:t> groups say?)</a:t>
            </a:r>
          </a:p>
          <a:p>
            <a:r>
              <a:rPr lang="en-US" dirty="0"/>
              <a:t>Alternates</a:t>
            </a:r>
          </a:p>
          <a:p>
            <a:pPr marL="914400" lvl="1" indent="-457200">
              <a:buFont typeface="+mj-lt"/>
              <a:buAutoNum type="arabicPeriod"/>
            </a:pPr>
            <a:r>
              <a:rPr lang="en-US" dirty="0"/>
              <a:t>Can Picnic get faster? Is it safe?</a:t>
            </a:r>
          </a:p>
          <a:p>
            <a:pPr marL="914400" lvl="1" indent="-457200">
              <a:buFont typeface="+mj-lt"/>
              <a:buAutoNum type="arabicPeriod"/>
            </a:pPr>
            <a:r>
              <a:rPr lang="en-US" dirty="0"/>
              <a:t>Algebraic cryptanalysis of </a:t>
            </a:r>
            <a:r>
              <a:rPr lang="en-US" dirty="0" err="1"/>
              <a:t>cyclotomics</a:t>
            </a:r>
            <a:r>
              <a:rPr lang="en-US" dirty="0"/>
              <a:t>?</a:t>
            </a:r>
          </a:p>
          <a:p>
            <a:pPr marL="914400" lvl="1" indent="-457200">
              <a:buFont typeface="+mj-lt"/>
              <a:buAutoNum type="arabicPeriod"/>
            </a:pPr>
            <a:r>
              <a:rPr lang="en-US" dirty="0"/>
              <a:t>BIKE decoding analysis?</a:t>
            </a:r>
          </a:p>
          <a:p>
            <a:r>
              <a:rPr lang="en-US" dirty="0"/>
              <a:t>Finalists</a:t>
            </a:r>
          </a:p>
          <a:p>
            <a:pPr marL="914400" lvl="1" indent="-457200">
              <a:buFont typeface="+mj-lt"/>
              <a:buAutoNum type="arabicPeriod"/>
            </a:pPr>
            <a:r>
              <a:rPr lang="en-US" dirty="0" err="1"/>
              <a:t>Kyber</a:t>
            </a:r>
            <a:r>
              <a:rPr lang="en-US" dirty="0"/>
              <a:t> vs. Saber vs. NTRU?</a:t>
            </a:r>
          </a:p>
          <a:p>
            <a:pPr marL="914400" lvl="1" indent="-457200">
              <a:buFont typeface="+mj-lt"/>
              <a:buAutoNum type="arabicPeriod"/>
            </a:pPr>
            <a:r>
              <a:rPr lang="en-US" dirty="0" err="1"/>
              <a:t>Dilithium</a:t>
            </a:r>
            <a:r>
              <a:rPr lang="en-US" dirty="0"/>
              <a:t> vs Falcon?</a:t>
            </a:r>
          </a:p>
        </p:txBody>
      </p:sp>
    </p:spTree>
    <p:extLst>
      <p:ext uri="{BB962C8B-B14F-4D97-AF65-F5344CB8AC3E}">
        <p14:creationId xmlns:p14="http://schemas.microsoft.com/office/powerpoint/2010/main" val="33607177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questions for Round 3 </a:t>
            </a:r>
            <a:r>
              <a:rPr lang="en-US" sz="2800" dirty="0"/>
              <a:t>(there are many more..)</a:t>
            </a:r>
            <a:endParaRPr lang="en-US" dirty="0"/>
          </a:p>
        </p:txBody>
      </p:sp>
      <p:sp>
        <p:nvSpPr>
          <p:cNvPr id="3" name="Content Placeholder 2"/>
          <p:cNvSpPr>
            <a:spLocks noGrp="1"/>
          </p:cNvSpPr>
          <p:nvPr>
            <p:ph idx="1"/>
          </p:nvPr>
        </p:nvSpPr>
        <p:spPr/>
        <p:txBody>
          <a:bodyPr>
            <a:normAutofit fontScale="92500" lnSpcReduction="20000"/>
          </a:bodyPr>
          <a:lstStyle/>
          <a:p>
            <a:r>
              <a:rPr lang="en-US" dirty="0"/>
              <a:t>General questions</a:t>
            </a:r>
          </a:p>
          <a:p>
            <a:pPr marL="914400" lvl="1" indent="-457200">
              <a:buFont typeface="+mj-lt"/>
              <a:buAutoNum type="arabicPeriod"/>
            </a:pPr>
            <a:r>
              <a:rPr lang="en-US" dirty="0">
                <a:solidFill>
                  <a:srgbClr val="FF0000"/>
                </a:solidFill>
              </a:rPr>
              <a:t>Side channel resistance? </a:t>
            </a:r>
            <a:r>
              <a:rPr lang="en-US" dirty="0"/>
              <a:t>Hardware issues?</a:t>
            </a:r>
          </a:p>
          <a:p>
            <a:pPr marL="914400" lvl="1" indent="-457200">
              <a:buFont typeface="+mj-lt"/>
              <a:buAutoNum type="arabicPeriod"/>
            </a:pPr>
            <a:r>
              <a:rPr lang="en-US" dirty="0"/>
              <a:t>Ease of proper </a:t>
            </a:r>
            <a:r>
              <a:rPr lang="en-US" dirty="0" err="1"/>
              <a:t>impl</a:t>
            </a:r>
            <a:r>
              <a:rPr lang="en-US" dirty="0"/>
              <a:t>.?</a:t>
            </a:r>
          </a:p>
          <a:p>
            <a:pPr marL="914400" lvl="1" indent="-457200">
              <a:buFont typeface="+mj-lt"/>
              <a:buAutoNum type="arabicPeriod"/>
            </a:pPr>
            <a:r>
              <a:rPr lang="en-US" dirty="0"/>
              <a:t>IP issues?</a:t>
            </a:r>
          </a:p>
          <a:p>
            <a:pPr marL="914400" lvl="1" indent="-457200">
              <a:buFont typeface="+mj-lt"/>
              <a:buAutoNum type="arabicPeriod"/>
            </a:pPr>
            <a:r>
              <a:rPr lang="en-US" dirty="0" err="1">
                <a:solidFill>
                  <a:srgbClr val="FF0000"/>
                </a:solidFill>
              </a:rPr>
              <a:t>CoreSVP</a:t>
            </a:r>
            <a:r>
              <a:rPr lang="en-US" dirty="0">
                <a:solidFill>
                  <a:srgbClr val="FF0000"/>
                </a:solidFill>
              </a:rPr>
              <a:t> vs real-world security: memory / machine modeling</a:t>
            </a:r>
          </a:p>
          <a:p>
            <a:pPr marL="914400" lvl="1" indent="-457200">
              <a:buFont typeface="+mj-lt"/>
              <a:buAutoNum type="arabicPeriod"/>
            </a:pPr>
            <a:r>
              <a:rPr lang="en-US" dirty="0">
                <a:solidFill>
                  <a:srgbClr val="FF0000"/>
                </a:solidFill>
              </a:rPr>
              <a:t>Real-world transition (what do </a:t>
            </a:r>
            <a:r>
              <a:rPr lang="en-US" i="1" dirty="0">
                <a:solidFill>
                  <a:srgbClr val="FF0000"/>
                </a:solidFill>
              </a:rPr>
              <a:t>non-NIST</a:t>
            </a:r>
            <a:r>
              <a:rPr lang="en-US" dirty="0">
                <a:solidFill>
                  <a:srgbClr val="FF0000"/>
                </a:solidFill>
              </a:rPr>
              <a:t> groups say?)</a:t>
            </a:r>
          </a:p>
          <a:p>
            <a:r>
              <a:rPr lang="en-US" dirty="0"/>
              <a:t>Alternates</a:t>
            </a:r>
          </a:p>
          <a:p>
            <a:pPr marL="914400" lvl="1" indent="-457200">
              <a:buFont typeface="+mj-lt"/>
              <a:buAutoNum type="arabicPeriod"/>
            </a:pPr>
            <a:r>
              <a:rPr lang="en-US" dirty="0"/>
              <a:t>Can Picnic get faster? Is it safe?</a:t>
            </a:r>
          </a:p>
          <a:p>
            <a:pPr marL="914400" lvl="1" indent="-457200">
              <a:buFont typeface="+mj-lt"/>
              <a:buAutoNum type="arabicPeriod"/>
            </a:pPr>
            <a:r>
              <a:rPr lang="en-US" dirty="0">
                <a:solidFill>
                  <a:srgbClr val="FF0000"/>
                </a:solidFill>
              </a:rPr>
              <a:t>Algebraic cryptanalysis of </a:t>
            </a:r>
            <a:r>
              <a:rPr lang="en-US" dirty="0" err="1">
                <a:solidFill>
                  <a:srgbClr val="FF0000"/>
                </a:solidFill>
              </a:rPr>
              <a:t>cyclotomics</a:t>
            </a:r>
            <a:r>
              <a:rPr lang="en-US" dirty="0">
                <a:solidFill>
                  <a:srgbClr val="FF0000"/>
                </a:solidFill>
              </a:rPr>
              <a:t>?</a:t>
            </a:r>
          </a:p>
          <a:p>
            <a:pPr marL="914400" lvl="1" indent="-457200">
              <a:buFont typeface="+mj-lt"/>
              <a:buAutoNum type="arabicPeriod"/>
            </a:pPr>
            <a:r>
              <a:rPr lang="en-US" dirty="0">
                <a:solidFill>
                  <a:srgbClr val="FF0000"/>
                </a:solidFill>
              </a:rPr>
              <a:t>BIKE decoding analysis?</a:t>
            </a:r>
          </a:p>
          <a:p>
            <a:r>
              <a:rPr lang="en-US" dirty="0"/>
              <a:t>Finalists</a:t>
            </a:r>
          </a:p>
          <a:p>
            <a:pPr marL="914400" lvl="1" indent="-457200">
              <a:buFont typeface="+mj-lt"/>
              <a:buAutoNum type="arabicPeriod"/>
            </a:pPr>
            <a:r>
              <a:rPr lang="en-US" dirty="0" err="1"/>
              <a:t>Kyber</a:t>
            </a:r>
            <a:r>
              <a:rPr lang="en-US" dirty="0"/>
              <a:t> vs. Saber vs. NTRU?</a:t>
            </a:r>
          </a:p>
          <a:p>
            <a:pPr marL="914400" lvl="1" indent="-457200">
              <a:buFont typeface="+mj-lt"/>
              <a:buAutoNum type="arabicPeriod"/>
            </a:pPr>
            <a:r>
              <a:rPr lang="en-US" dirty="0" err="1"/>
              <a:t>Dilithium</a:t>
            </a:r>
            <a:r>
              <a:rPr lang="en-US" dirty="0"/>
              <a:t> vs Falcon?</a:t>
            </a:r>
          </a:p>
        </p:txBody>
      </p:sp>
      <p:sp>
        <p:nvSpPr>
          <p:cNvPr id="4" name="TextBox 3"/>
          <p:cNvSpPr txBox="1"/>
          <p:nvPr/>
        </p:nvSpPr>
        <p:spPr>
          <a:xfrm>
            <a:off x="7378961" y="4162511"/>
            <a:ext cx="2872273" cy="1569660"/>
          </a:xfrm>
          <a:prstGeom prst="rect">
            <a:avLst/>
          </a:prstGeom>
          <a:noFill/>
        </p:spPr>
        <p:txBody>
          <a:bodyPr wrap="square" rtlCol="0">
            <a:spAutoFit/>
          </a:bodyPr>
          <a:lstStyle/>
          <a:p>
            <a:r>
              <a:rPr lang="en-US" sz="3200" dirty="0"/>
              <a:t>Here are five good issues to think about!</a:t>
            </a:r>
          </a:p>
        </p:txBody>
      </p:sp>
      <p:sp>
        <p:nvSpPr>
          <p:cNvPr id="5" name="Rectangle 4"/>
          <p:cNvSpPr/>
          <p:nvPr/>
        </p:nvSpPr>
        <p:spPr>
          <a:xfrm>
            <a:off x="7294985" y="4162511"/>
            <a:ext cx="2836505" cy="15696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297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questions </a:t>
            </a:r>
            <a:r>
              <a:rPr lang="en-US" sz="3200" dirty="0"/>
              <a:t>(each of these could be an entire talk..)</a:t>
            </a:r>
          </a:p>
        </p:txBody>
      </p:sp>
      <p:sp>
        <p:nvSpPr>
          <p:cNvPr id="3" name="Content Placeholder 2"/>
          <p:cNvSpPr>
            <a:spLocks noGrp="1"/>
          </p:cNvSpPr>
          <p:nvPr>
            <p:ph idx="1"/>
          </p:nvPr>
        </p:nvSpPr>
        <p:spPr/>
        <p:txBody>
          <a:bodyPr/>
          <a:lstStyle/>
          <a:p>
            <a:pPr marL="514350" indent="-514350">
              <a:buFont typeface="+mj-lt"/>
              <a:buAutoNum type="arabicPeriod"/>
            </a:pPr>
            <a:r>
              <a:rPr lang="en-US" dirty="0"/>
              <a:t>Side-channel resistance                       </a:t>
            </a:r>
            <a:r>
              <a:rPr lang="en-US" sz="2400" dirty="0"/>
              <a:t>(welcome to the next two decades..)</a:t>
            </a:r>
          </a:p>
          <a:p>
            <a:pPr marL="514350" indent="-514350">
              <a:buFont typeface="+mj-lt"/>
              <a:buAutoNum type="arabicPeriod"/>
            </a:pPr>
            <a:r>
              <a:rPr lang="en-US" dirty="0"/>
              <a:t>BIKE decoding analysis                                      </a:t>
            </a:r>
            <a:r>
              <a:rPr lang="en-US" sz="2400" dirty="0"/>
              <a:t>(the great non-lattice hope)</a:t>
            </a:r>
          </a:p>
          <a:p>
            <a:pPr marL="514350" indent="-514350">
              <a:buFont typeface="+mj-lt"/>
              <a:buAutoNum type="arabicPeriod"/>
            </a:pPr>
            <a:r>
              <a:rPr lang="en-US" dirty="0"/>
              <a:t>Algebraic cryptanalysis of </a:t>
            </a:r>
            <a:r>
              <a:rPr lang="en-US" dirty="0" err="1"/>
              <a:t>cyclotomics</a:t>
            </a:r>
            <a:r>
              <a:rPr lang="en-US" dirty="0"/>
              <a:t>                             </a:t>
            </a:r>
            <a:r>
              <a:rPr lang="en-US" sz="2400" dirty="0"/>
              <a:t>(..is it possible?)</a:t>
            </a:r>
          </a:p>
          <a:p>
            <a:pPr marL="514350" indent="-514350">
              <a:buFont typeface="+mj-lt"/>
              <a:buAutoNum type="arabicPeriod"/>
            </a:pPr>
            <a:r>
              <a:rPr lang="en-US" dirty="0" err="1"/>
              <a:t>CoreSVP</a:t>
            </a:r>
            <a:r>
              <a:rPr lang="en-US" dirty="0"/>
              <a:t> vs real-world security                                  </a:t>
            </a:r>
            <a:r>
              <a:rPr lang="en-US" sz="2400" dirty="0"/>
              <a:t>(i.e. memory costing)</a:t>
            </a:r>
          </a:p>
          <a:p>
            <a:pPr marL="514350" indent="-514350">
              <a:buFont typeface="+mj-lt"/>
              <a:buAutoNum type="arabicPeriod"/>
            </a:pPr>
            <a:r>
              <a:rPr lang="en-US" dirty="0"/>
              <a:t>Real world PQC transition / non-NIST PQC                </a:t>
            </a:r>
            <a:r>
              <a:rPr lang="en-US" sz="2400" dirty="0"/>
              <a:t>(EU, China, Russia..)</a:t>
            </a:r>
          </a:p>
        </p:txBody>
      </p:sp>
    </p:spTree>
    <p:extLst>
      <p:ext uri="{BB962C8B-B14F-4D97-AF65-F5344CB8AC3E}">
        <p14:creationId xmlns:p14="http://schemas.microsoft.com/office/powerpoint/2010/main" val="2439704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77AEB-0540-FA4C-86C8-1A68F3285A36}"/>
              </a:ext>
            </a:extLst>
          </p:cNvPr>
          <p:cNvPicPr>
            <a:picLocks noChangeAspect="1"/>
          </p:cNvPicPr>
          <p:nvPr/>
        </p:nvPicPr>
        <p:blipFill>
          <a:blip r:embed="rId2"/>
          <a:stretch>
            <a:fillRect/>
          </a:stretch>
        </p:blipFill>
        <p:spPr>
          <a:xfrm>
            <a:off x="1129566" y="1161208"/>
            <a:ext cx="9448503" cy="5226050"/>
          </a:xfrm>
          <a:prstGeom prst="rect">
            <a:avLst/>
          </a:prstGeom>
        </p:spPr>
      </p:pic>
      <p:sp>
        <p:nvSpPr>
          <p:cNvPr id="3" name="Title 1">
            <a:extLst>
              <a:ext uri="{FF2B5EF4-FFF2-40B4-BE49-F238E27FC236}">
                <a16:creationId xmlns:a16="http://schemas.microsoft.com/office/drawing/2014/main" id="{81AF391E-FBB4-4108-9BF0-D911B8D407D4}"/>
              </a:ext>
            </a:extLst>
          </p:cNvPr>
          <p:cNvSpPr>
            <a:spLocks noGrp="1"/>
          </p:cNvSpPr>
          <p:nvPr>
            <p:ph type="title"/>
          </p:nvPr>
        </p:nvSpPr>
        <p:spPr>
          <a:xfrm>
            <a:off x="838200" y="365125"/>
            <a:ext cx="10515600" cy="1006475"/>
          </a:xfrm>
        </p:spPr>
        <p:txBody>
          <a:bodyPr>
            <a:normAutofit fontScale="90000"/>
          </a:bodyPr>
          <a:lstStyle/>
          <a:p>
            <a:r>
              <a:rPr lang="en-US" dirty="0"/>
              <a:t>The 2</a:t>
            </a:r>
            <a:r>
              <a:rPr lang="en-US" baseline="30000" dirty="0"/>
              <a:t>nd</a:t>
            </a:r>
            <a:r>
              <a:rPr lang="en-US" dirty="0"/>
              <a:t> Round candidates.. and NIST’s selections</a:t>
            </a:r>
          </a:p>
        </p:txBody>
      </p:sp>
      <p:cxnSp>
        <p:nvCxnSpPr>
          <p:cNvPr id="4" name="Straight Connector 3"/>
          <p:cNvCxnSpPr/>
          <p:nvPr/>
        </p:nvCxnSpPr>
        <p:spPr>
          <a:xfrm>
            <a:off x="1045029" y="2341984"/>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1045029" y="2625013"/>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1045029" y="2876939"/>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1045029" y="3128866"/>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045029" y="4939004"/>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1045029" y="5704115"/>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045029" y="5965372"/>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1045029" y="6226629"/>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515878" y="1841241"/>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515878" y="4164563"/>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515878" y="3380792"/>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6515878" y="4960647"/>
            <a:ext cx="3710473" cy="461665"/>
          </a:xfrm>
          <a:prstGeom prst="rect">
            <a:avLst/>
          </a:prstGeom>
          <a:noFill/>
        </p:spPr>
        <p:txBody>
          <a:bodyPr wrap="square" rtlCol="0">
            <a:spAutoFit/>
          </a:bodyPr>
          <a:lstStyle/>
          <a:p>
            <a:r>
              <a:rPr lang="en-US" sz="2400" dirty="0"/>
              <a:t> </a:t>
            </a:r>
            <a:r>
              <a:rPr lang="en-US" sz="2400" dirty="0">
                <a:solidFill>
                  <a:srgbClr val="FF0000"/>
                </a:solidFill>
              </a:rPr>
              <a:t>Eliminated in RED</a:t>
            </a:r>
          </a:p>
        </p:txBody>
      </p:sp>
      <p:sp>
        <p:nvSpPr>
          <p:cNvPr id="17" name="Rectangle 16"/>
          <p:cNvSpPr/>
          <p:nvPr/>
        </p:nvSpPr>
        <p:spPr>
          <a:xfrm>
            <a:off x="6606073" y="4994689"/>
            <a:ext cx="2836507" cy="1132243"/>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26755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Side-channel attacks on PQC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3160" y="1541398"/>
            <a:ext cx="5762074" cy="4917700"/>
          </a:xfrm>
        </p:spPr>
      </p:pic>
    </p:spTree>
    <p:extLst>
      <p:ext uri="{BB962C8B-B14F-4D97-AF65-F5344CB8AC3E}">
        <p14:creationId xmlns:p14="http://schemas.microsoft.com/office/powerpoint/2010/main" val="20066501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Side-channel attacks on PQC</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3160" y="1541398"/>
            <a:ext cx="5762074" cy="4917700"/>
          </a:xfrm>
        </p:spPr>
      </p:pic>
      <p:sp>
        <p:nvSpPr>
          <p:cNvPr id="3" name="TextBox 2"/>
          <p:cNvSpPr txBox="1"/>
          <p:nvPr/>
        </p:nvSpPr>
        <p:spPr>
          <a:xfrm>
            <a:off x="8916720" y="2107660"/>
            <a:ext cx="2108718" cy="1569660"/>
          </a:xfrm>
          <a:prstGeom prst="rect">
            <a:avLst/>
          </a:prstGeom>
          <a:noFill/>
        </p:spPr>
        <p:txBody>
          <a:bodyPr wrap="square" rtlCol="0">
            <a:spAutoFit/>
          </a:bodyPr>
          <a:lstStyle/>
          <a:p>
            <a:r>
              <a:rPr lang="en-US" sz="3200" dirty="0"/>
              <a:t>Not the complete picture!!</a:t>
            </a:r>
          </a:p>
        </p:txBody>
      </p:sp>
      <p:sp>
        <p:nvSpPr>
          <p:cNvPr id="5" name="Oval 4"/>
          <p:cNvSpPr/>
          <p:nvPr/>
        </p:nvSpPr>
        <p:spPr>
          <a:xfrm>
            <a:off x="5803641" y="5626359"/>
            <a:ext cx="401216" cy="223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82491" y="2192062"/>
            <a:ext cx="364954" cy="223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208818" y="2550367"/>
            <a:ext cx="328692" cy="223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208818" y="4820816"/>
            <a:ext cx="328692" cy="223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900622" y="2338873"/>
            <a:ext cx="328692" cy="223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098336" y="4736110"/>
            <a:ext cx="328692" cy="2239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427028" y="4636879"/>
            <a:ext cx="2612062" cy="646331"/>
          </a:xfrm>
          <a:prstGeom prst="rect">
            <a:avLst/>
          </a:prstGeom>
          <a:noFill/>
        </p:spPr>
        <p:txBody>
          <a:bodyPr wrap="none" rtlCol="0">
            <a:spAutoFit/>
          </a:bodyPr>
          <a:lstStyle/>
          <a:p>
            <a:r>
              <a:rPr lang="en-US" dirty="0"/>
              <a:t>= new side-channel issues</a:t>
            </a:r>
            <a:br>
              <a:rPr lang="en-US" dirty="0"/>
            </a:br>
            <a:r>
              <a:rPr lang="en-US" dirty="0"/>
              <a:t>off the top of my head</a:t>
            </a:r>
          </a:p>
        </p:txBody>
      </p:sp>
      <p:sp>
        <p:nvSpPr>
          <p:cNvPr id="13" name="TextBox 12"/>
          <p:cNvSpPr txBox="1"/>
          <p:nvPr/>
        </p:nvSpPr>
        <p:spPr>
          <a:xfrm>
            <a:off x="8916720" y="3940385"/>
            <a:ext cx="2030364" cy="369332"/>
          </a:xfrm>
          <a:prstGeom prst="rect">
            <a:avLst/>
          </a:prstGeom>
          <a:noFill/>
        </p:spPr>
        <p:txBody>
          <a:bodyPr wrap="none" rtlCol="0">
            <a:spAutoFit/>
          </a:bodyPr>
          <a:lstStyle/>
          <a:p>
            <a:r>
              <a:rPr lang="en-US" dirty="0"/>
              <a:t>This was ~Jan 2020.</a:t>
            </a:r>
          </a:p>
        </p:txBody>
      </p:sp>
      <p:sp>
        <p:nvSpPr>
          <p:cNvPr id="14" name="TextBox 13"/>
          <p:cNvSpPr txBox="1"/>
          <p:nvPr/>
        </p:nvSpPr>
        <p:spPr>
          <a:xfrm>
            <a:off x="8916720" y="5388629"/>
            <a:ext cx="2675742" cy="923330"/>
          </a:xfrm>
          <a:prstGeom prst="rect">
            <a:avLst/>
          </a:prstGeom>
          <a:noFill/>
        </p:spPr>
        <p:txBody>
          <a:bodyPr wrap="square" rtlCol="0">
            <a:spAutoFit/>
          </a:bodyPr>
          <a:lstStyle/>
          <a:p>
            <a:r>
              <a:rPr lang="en-US" u="sng" dirty="0"/>
              <a:t>SABER is the only team to claim a fully masked implementation!</a:t>
            </a:r>
          </a:p>
        </p:txBody>
      </p:sp>
    </p:spTree>
    <p:extLst>
      <p:ext uri="{BB962C8B-B14F-4D97-AF65-F5344CB8AC3E}">
        <p14:creationId xmlns:p14="http://schemas.microsoft.com/office/powerpoint/2010/main" val="203022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BIKE decoding analysis</a:t>
            </a:r>
          </a:p>
        </p:txBody>
      </p:sp>
      <p:sp>
        <p:nvSpPr>
          <p:cNvPr id="3" name="Content Placeholder 2"/>
          <p:cNvSpPr>
            <a:spLocks noGrp="1"/>
          </p:cNvSpPr>
          <p:nvPr>
            <p:ph idx="1"/>
          </p:nvPr>
        </p:nvSpPr>
        <p:spPr/>
        <p:txBody>
          <a:bodyPr>
            <a:normAutofit fontScale="92500" lnSpcReduction="10000"/>
          </a:bodyPr>
          <a:lstStyle/>
          <a:p>
            <a:r>
              <a:rPr lang="en-US" dirty="0"/>
              <a:t>BIKE’s scheme is design as a CPA-scheme, then a transform is performed to make it “CCA.” However, they only claim CPA security..</a:t>
            </a:r>
          </a:p>
          <a:p>
            <a:endParaRPr lang="en-US" dirty="0"/>
          </a:p>
          <a:p>
            <a:r>
              <a:rPr lang="en-US" dirty="0"/>
              <a:t>BIKE’s decoding algorithm isn’t properly analyzed yet.</a:t>
            </a:r>
          </a:p>
          <a:p>
            <a:pPr lvl="1"/>
            <a:r>
              <a:rPr lang="en-US" dirty="0"/>
              <a:t>It runs in rounds.</a:t>
            </a:r>
          </a:p>
          <a:p>
            <a:pPr lvl="1"/>
            <a:r>
              <a:rPr lang="en-US" dirty="0"/>
              <a:t>In each round, it gets closer to a proper decoding.</a:t>
            </a:r>
          </a:p>
          <a:p>
            <a:pPr lvl="1"/>
            <a:r>
              <a:rPr lang="en-US" dirty="0"/>
              <a:t>Proofs that </a:t>
            </a:r>
            <a:r>
              <a:rPr lang="en-US" dirty="0" err="1"/>
              <a:t>Pr</a:t>
            </a:r>
            <a:r>
              <a:rPr lang="en-US" dirty="0"/>
              <a:t>[decode] is high enough for CCA only exist with much more conservative parameters than BIKE’s current selection.</a:t>
            </a:r>
          </a:p>
          <a:p>
            <a:pPr lvl="1"/>
            <a:r>
              <a:rPr lang="en-US" dirty="0"/>
              <a:t>Although experimentally, it’s pretty good..</a:t>
            </a:r>
          </a:p>
          <a:p>
            <a:pPr lvl="1"/>
            <a:endParaRPr lang="en-US" dirty="0"/>
          </a:p>
          <a:p>
            <a:r>
              <a:rPr lang="en-US" dirty="0"/>
              <a:t>BIKE could claim CCA security if it had a stronger DFR analysis!</a:t>
            </a:r>
          </a:p>
          <a:p>
            <a:pPr lvl="1"/>
            <a:r>
              <a:rPr lang="en-US" dirty="0"/>
              <a:t>BIKE vs HQC.. (HQC is slow, has proper analysis; BIKE is fast, lacking analysis!)</a:t>
            </a:r>
          </a:p>
        </p:txBody>
      </p:sp>
    </p:spTree>
    <p:extLst>
      <p:ext uri="{BB962C8B-B14F-4D97-AF65-F5344CB8AC3E}">
        <p14:creationId xmlns:p14="http://schemas.microsoft.com/office/powerpoint/2010/main" val="1175185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Algebraic attacks on </a:t>
            </a:r>
            <a:r>
              <a:rPr lang="en-US" dirty="0" err="1"/>
              <a:t>cyclotomics</a:t>
            </a:r>
            <a:r>
              <a:rPr lang="en-US" dirty="0"/>
              <a:t>?</a:t>
            </a:r>
          </a:p>
        </p:txBody>
      </p:sp>
      <p:sp>
        <p:nvSpPr>
          <p:cNvPr id="3" name="Content Placeholder 2"/>
          <p:cNvSpPr>
            <a:spLocks noGrp="1"/>
          </p:cNvSpPr>
          <p:nvPr>
            <p:ph idx="1"/>
          </p:nvPr>
        </p:nvSpPr>
        <p:spPr/>
        <p:txBody>
          <a:bodyPr>
            <a:normAutofit/>
          </a:bodyPr>
          <a:lstStyle/>
          <a:p>
            <a:r>
              <a:rPr lang="en-US" dirty="0"/>
              <a:t>Long history to give proper context:</a:t>
            </a:r>
          </a:p>
          <a:p>
            <a:pPr lvl="1"/>
            <a:r>
              <a:rPr lang="en-US" dirty="0"/>
              <a:t>GCHQ developed Soliloquy in 2007 (can be a KEM) on ideal lattices</a:t>
            </a:r>
          </a:p>
          <a:p>
            <a:pPr lvl="1"/>
            <a:r>
              <a:rPr lang="en-US" dirty="0"/>
              <a:t>GCHQ developed an efficient-</a:t>
            </a:r>
            <a:r>
              <a:rPr lang="en-US" dirty="0" err="1"/>
              <a:t>ish</a:t>
            </a:r>
            <a:r>
              <a:rPr lang="en-US" dirty="0"/>
              <a:t> quantum attack on Soliloquy (2010-2013)</a:t>
            </a:r>
          </a:p>
          <a:p>
            <a:pPr lvl="1"/>
            <a:r>
              <a:rPr lang="en-US" dirty="0"/>
              <a:t>In 2015, the underlying number theory and computational issues were discussed heavily on Google groups and blog posts</a:t>
            </a:r>
          </a:p>
          <a:p>
            <a:pPr lvl="1"/>
            <a:r>
              <a:rPr lang="en-US" dirty="0"/>
              <a:t>Turns out the attack also applies to Smart-</a:t>
            </a:r>
            <a:r>
              <a:rPr lang="en-US" dirty="0" err="1"/>
              <a:t>Vercauteren’s</a:t>
            </a:r>
            <a:r>
              <a:rPr lang="en-US" dirty="0"/>
              <a:t> FHE scheme from PKC ‘10 and Garg-Gentry-</a:t>
            </a:r>
            <a:r>
              <a:rPr lang="en-US" dirty="0" err="1"/>
              <a:t>Halevi</a:t>
            </a:r>
            <a:r>
              <a:rPr lang="en-US" dirty="0"/>
              <a:t> </a:t>
            </a:r>
            <a:r>
              <a:rPr lang="en-US" dirty="0" err="1"/>
              <a:t>MMaps</a:t>
            </a:r>
            <a:r>
              <a:rPr lang="en-US" dirty="0"/>
              <a:t> from </a:t>
            </a:r>
            <a:r>
              <a:rPr lang="en-US" dirty="0" err="1"/>
              <a:t>Eurocrypt</a:t>
            </a:r>
            <a:r>
              <a:rPr lang="en-US" dirty="0"/>
              <a:t> ’13</a:t>
            </a:r>
          </a:p>
          <a:p>
            <a:pPr lvl="1"/>
            <a:r>
              <a:rPr lang="en-US" dirty="0"/>
              <a:t>NTRU Prime’s field was first proposed as a defense against certain conjectured advances in this line of quantum algebraic cryptanalysis</a:t>
            </a:r>
          </a:p>
          <a:p>
            <a:pPr lvl="1"/>
            <a:r>
              <a:rPr lang="en-US" dirty="0"/>
              <a:t>Some work since.. but nothing threatening NTRU or Ring/Module-LWE yet.</a:t>
            </a:r>
          </a:p>
          <a:p>
            <a:r>
              <a:rPr lang="en-US" dirty="0"/>
              <a:t>Will we see new </a:t>
            </a:r>
            <a:r>
              <a:rPr lang="en-US"/>
              <a:t>algebraic analysis making </a:t>
            </a:r>
            <a:r>
              <a:rPr lang="en-US" dirty="0"/>
              <a:t>progress to an attack?</a:t>
            </a:r>
          </a:p>
          <a:p>
            <a:endParaRPr lang="en-US" dirty="0"/>
          </a:p>
          <a:p>
            <a:pPr lvl="1"/>
            <a:endParaRPr lang="en-US" dirty="0"/>
          </a:p>
        </p:txBody>
      </p:sp>
    </p:spTree>
    <p:extLst>
      <p:ext uri="{BB962C8B-B14F-4D97-AF65-F5344CB8AC3E}">
        <p14:creationId xmlns:p14="http://schemas.microsoft.com/office/powerpoint/2010/main" val="17397322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a:t>
            </a:r>
            <a:r>
              <a:rPr lang="en-US" dirty="0" err="1"/>
              <a:t>CoreSVP</a:t>
            </a:r>
            <a:r>
              <a:rPr lang="en-US" dirty="0"/>
              <a:t> vs real-world security</a:t>
            </a:r>
          </a:p>
        </p:txBody>
      </p:sp>
      <p:sp>
        <p:nvSpPr>
          <p:cNvPr id="3" name="Content Placeholder 2"/>
          <p:cNvSpPr>
            <a:spLocks noGrp="1"/>
          </p:cNvSpPr>
          <p:nvPr>
            <p:ph idx="1"/>
          </p:nvPr>
        </p:nvSpPr>
        <p:spPr/>
        <p:txBody>
          <a:bodyPr>
            <a:normAutofit lnSpcReduction="10000"/>
          </a:bodyPr>
          <a:lstStyle/>
          <a:p>
            <a:r>
              <a:rPr lang="en-US" dirty="0"/>
              <a:t>The parameters that different lattice schemes present differ in their </a:t>
            </a:r>
            <a:r>
              <a:rPr lang="en-US" dirty="0" err="1"/>
              <a:t>CoreSVP</a:t>
            </a:r>
            <a:r>
              <a:rPr lang="en-US" dirty="0"/>
              <a:t> analysis.</a:t>
            </a:r>
          </a:p>
          <a:p>
            <a:endParaRPr lang="en-US" dirty="0"/>
          </a:p>
          <a:p>
            <a:r>
              <a:rPr lang="en-US" dirty="0"/>
              <a:t>Especially, at Category 1, some key examples:</a:t>
            </a:r>
          </a:p>
          <a:p>
            <a:pPr lvl="1"/>
            <a:r>
              <a:rPr lang="en-US" dirty="0" err="1"/>
              <a:t>NTRUprime</a:t>
            </a:r>
            <a:r>
              <a:rPr lang="en-US" dirty="0"/>
              <a:t>: 129 </a:t>
            </a:r>
            <a:r>
              <a:rPr lang="en-US" dirty="0" err="1"/>
              <a:t>CoreSVP</a:t>
            </a:r>
            <a:r>
              <a:rPr lang="en-US" dirty="0"/>
              <a:t> (although they claim Category 2)</a:t>
            </a:r>
          </a:p>
          <a:p>
            <a:pPr lvl="1"/>
            <a:r>
              <a:rPr lang="en-US" dirty="0"/>
              <a:t>Saber: 125 </a:t>
            </a:r>
            <a:r>
              <a:rPr lang="en-US" i="1" dirty="0"/>
              <a:t>bits</a:t>
            </a:r>
            <a:r>
              <a:rPr lang="en-US" dirty="0"/>
              <a:t> (OK, that’s not enough.. or their analysis is incomplete!)</a:t>
            </a:r>
          </a:p>
          <a:p>
            <a:pPr lvl="1"/>
            <a:r>
              <a:rPr lang="en-US" dirty="0" err="1"/>
              <a:t>Kyber</a:t>
            </a:r>
            <a:r>
              <a:rPr lang="en-US" dirty="0"/>
              <a:t>: 111 </a:t>
            </a:r>
            <a:r>
              <a:rPr lang="en-US" dirty="0" err="1"/>
              <a:t>CoreSVP</a:t>
            </a:r>
            <a:r>
              <a:rPr lang="en-US" dirty="0"/>
              <a:t> (Is this enough? Probably, but they need to argue it!)</a:t>
            </a:r>
          </a:p>
          <a:p>
            <a:pPr lvl="1"/>
            <a:r>
              <a:rPr lang="en-US" dirty="0" err="1"/>
              <a:t>Dilithium</a:t>
            </a:r>
            <a:r>
              <a:rPr lang="en-US" dirty="0"/>
              <a:t>: 101 </a:t>
            </a:r>
            <a:r>
              <a:rPr lang="en-US" dirty="0" err="1"/>
              <a:t>CoreSVP</a:t>
            </a:r>
            <a:r>
              <a:rPr lang="en-US" dirty="0"/>
              <a:t> (Ok, this is </a:t>
            </a:r>
            <a:r>
              <a:rPr lang="en-US" i="1" dirty="0"/>
              <a:t>definitely</a:t>
            </a:r>
            <a:r>
              <a:rPr lang="en-US" dirty="0"/>
              <a:t> not enough.)</a:t>
            </a:r>
          </a:p>
          <a:p>
            <a:pPr lvl="1"/>
            <a:endParaRPr lang="en-US" dirty="0"/>
          </a:p>
          <a:p>
            <a:r>
              <a:rPr lang="en-US" dirty="0"/>
              <a:t>This issue is related to the attacker memory modeling; see </a:t>
            </a:r>
            <a:r>
              <a:rPr lang="en-US" dirty="0" err="1"/>
              <a:t>pqc</a:t>
            </a:r>
            <a:r>
              <a:rPr lang="en-US" dirty="0"/>
              <a:t>-forum!</a:t>
            </a:r>
          </a:p>
        </p:txBody>
      </p:sp>
    </p:spTree>
    <p:extLst>
      <p:ext uri="{BB962C8B-B14F-4D97-AF65-F5344CB8AC3E}">
        <p14:creationId xmlns:p14="http://schemas.microsoft.com/office/powerpoint/2010/main" val="4189811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Real-world PQC adoption</a:t>
            </a:r>
          </a:p>
        </p:txBody>
      </p:sp>
      <p:sp>
        <p:nvSpPr>
          <p:cNvPr id="3" name="Content Placeholder 2"/>
          <p:cNvSpPr>
            <a:spLocks noGrp="1"/>
          </p:cNvSpPr>
          <p:nvPr>
            <p:ph idx="1"/>
          </p:nvPr>
        </p:nvSpPr>
        <p:spPr/>
        <p:txBody>
          <a:bodyPr>
            <a:normAutofit fontScale="92500"/>
          </a:bodyPr>
          <a:lstStyle/>
          <a:p>
            <a:r>
              <a:rPr lang="en-US" dirty="0"/>
              <a:t>Will American/</a:t>
            </a:r>
            <a:r>
              <a:rPr lang="en-US" dirty="0" err="1"/>
              <a:t>etc</a:t>
            </a:r>
            <a:r>
              <a:rPr lang="en-US" dirty="0"/>
              <a:t> businesses adopt PQC? Maybe, hybrid PQC first?</a:t>
            </a:r>
          </a:p>
          <a:p>
            <a:endParaRPr lang="en-US" dirty="0"/>
          </a:p>
          <a:p>
            <a:r>
              <a:rPr lang="en-US" dirty="0"/>
              <a:t>ISO/IETF is explicitly waiting on NIST (note: </a:t>
            </a:r>
            <a:r>
              <a:rPr lang="en-US" dirty="0" err="1"/>
              <a:t>stateful</a:t>
            </a:r>
            <a:r>
              <a:rPr lang="en-US" dirty="0"/>
              <a:t> hash-based sigs)</a:t>
            </a:r>
          </a:p>
          <a:p>
            <a:r>
              <a:rPr lang="en-US" dirty="0"/>
              <a:t>ETSI has an ongoing effort, but which aims to complement NIST’s effort.</a:t>
            </a:r>
          </a:p>
          <a:p>
            <a:r>
              <a:rPr lang="en-US" dirty="0"/>
              <a:t>Countries explicitly waiting on NIST: Canada, UK, AUS, NZ, most of the EU countries, also South Korea, Japan, and many others..</a:t>
            </a:r>
          </a:p>
          <a:p>
            <a:r>
              <a:rPr lang="en-US" dirty="0"/>
              <a:t>The German </a:t>
            </a:r>
            <a:r>
              <a:rPr lang="en-US" dirty="0" err="1"/>
              <a:t>govt</a:t>
            </a:r>
            <a:r>
              <a:rPr lang="en-US" dirty="0"/>
              <a:t> already picked Frodo and Classic </a:t>
            </a:r>
            <a:r>
              <a:rPr lang="en-US" dirty="0" err="1"/>
              <a:t>McEliece</a:t>
            </a:r>
            <a:r>
              <a:rPr lang="en-US" dirty="0"/>
              <a:t>. </a:t>
            </a:r>
          </a:p>
          <a:p>
            <a:r>
              <a:rPr lang="en-US" dirty="0"/>
              <a:t>The Chinese </a:t>
            </a:r>
            <a:r>
              <a:rPr lang="en-US" dirty="0" err="1"/>
              <a:t>govt</a:t>
            </a:r>
            <a:r>
              <a:rPr lang="en-US" dirty="0"/>
              <a:t> picked LAC and another scheme eliminated in R1…</a:t>
            </a:r>
          </a:p>
          <a:p>
            <a:r>
              <a:rPr lang="en-US" dirty="0"/>
              <a:t>The Russians appear silent on how their standards (GOST) might evolve.</a:t>
            </a:r>
          </a:p>
          <a:p>
            <a:endParaRPr lang="en-US" dirty="0"/>
          </a:p>
        </p:txBody>
      </p:sp>
    </p:spTree>
    <p:extLst>
      <p:ext uri="{BB962C8B-B14F-4D97-AF65-F5344CB8AC3E}">
        <p14:creationId xmlns:p14="http://schemas.microsoft.com/office/powerpoint/2010/main" val="12973884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29000">
              <a:schemeClr val="bg2">
                <a:lumMod val="90000"/>
              </a:schemeClr>
            </a:gs>
            <a:gs pos="58000">
              <a:schemeClr val="bg2">
                <a:lumMod val="75000"/>
              </a:schemeClr>
            </a:gs>
            <a:gs pos="99000">
              <a:schemeClr val="bg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366" y="614342"/>
            <a:ext cx="10515600" cy="4351338"/>
          </a:xfrm>
        </p:spPr>
        <p:txBody>
          <a:bodyPr/>
          <a:lstStyle/>
          <a:p>
            <a:pPr marL="0" indent="0">
              <a:buNone/>
            </a:pPr>
            <a:r>
              <a:rPr lang="en-US" dirty="0"/>
              <a:t>NIST PQC, a haiku:</a:t>
            </a:r>
            <a:br>
              <a:rPr lang="en-US" dirty="0"/>
            </a:br>
            <a:br>
              <a:rPr lang="en-US" dirty="0"/>
            </a:br>
            <a:r>
              <a:rPr lang="en-US" dirty="0"/>
              <a:t>Submitted to NIST.</a:t>
            </a:r>
          </a:p>
          <a:p>
            <a:pPr marL="0" indent="0">
              <a:buNone/>
            </a:pPr>
            <a:r>
              <a:rPr lang="en-US" dirty="0"/>
              <a:t>I’m perfect, invincible!</a:t>
            </a:r>
          </a:p>
          <a:p>
            <a:pPr marL="0" indent="0">
              <a:buNone/>
            </a:pPr>
            <a:r>
              <a:rPr lang="en-US" dirty="0"/>
              <a:t>Eliminated..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5745" y="2019444"/>
            <a:ext cx="7328565" cy="4630738"/>
          </a:xfrm>
          <a:prstGeom prst="rect">
            <a:avLst/>
          </a:prstGeom>
        </p:spPr>
      </p:pic>
    </p:spTree>
    <p:extLst>
      <p:ext uri="{BB962C8B-B14F-4D97-AF65-F5344CB8AC3E}">
        <p14:creationId xmlns:p14="http://schemas.microsoft.com/office/powerpoint/2010/main" val="2995332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Thanks!</a:t>
            </a:r>
          </a:p>
        </p:txBody>
      </p:sp>
      <p:sp>
        <p:nvSpPr>
          <p:cNvPr id="4" name="Title 1"/>
          <p:cNvSpPr txBox="1">
            <a:spLocks/>
          </p:cNvSpPr>
          <p:nvPr/>
        </p:nvSpPr>
        <p:spPr>
          <a:xfrm>
            <a:off x="1524000" y="2333463"/>
            <a:ext cx="9144000" cy="30129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dirty="0"/>
          </a:p>
          <a:p>
            <a:br>
              <a:rPr lang="en-US" sz="3600" dirty="0"/>
            </a:br>
            <a:r>
              <a:rPr lang="en-US" sz="3600" dirty="0"/>
              <a:t>Contact me at:</a:t>
            </a:r>
          </a:p>
          <a:p>
            <a:r>
              <a:rPr lang="en-US" sz="3600" dirty="0"/>
              <a:t>daniel.apon@nist.gov</a:t>
            </a:r>
          </a:p>
        </p:txBody>
      </p:sp>
    </p:spTree>
    <p:extLst>
      <p:ext uri="{BB962C8B-B14F-4D97-AF65-F5344CB8AC3E}">
        <p14:creationId xmlns:p14="http://schemas.microsoft.com/office/powerpoint/2010/main" val="1861704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Q&amp;A Session:</a:t>
            </a:r>
            <a:r>
              <a:rPr lang="en-US" dirty="0"/>
              <a:t> </a:t>
            </a:r>
            <a:r>
              <a:rPr lang="en-US" sz="4000" dirty="0"/>
              <a:t>Taking all questions </a:t>
            </a:r>
            <a:r>
              <a:rPr lang="en-US" sz="4000" dirty="0">
                <a:sym typeface="Wingdings" panose="05000000000000000000" pitchFamily="2" charset="2"/>
              </a:rPr>
              <a:t></a:t>
            </a:r>
            <a:endParaRPr lang="en-US" sz="4000" dirty="0"/>
          </a:p>
        </p:txBody>
      </p:sp>
      <p:sp>
        <p:nvSpPr>
          <p:cNvPr id="3" name="Content Placeholder 2"/>
          <p:cNvSpPr>
            <a:spLocks noGrp="1"/>
          </p:cNvSpPr>
          <p:nvPr>
            <p:ph idx="1"/>
          </p:nvPr>
        </p:nvSpPr>
        <p:spPr>
          <a:xfrm>
            <a:off x="838200" y="1825625"/>
            <a:ext cx="5170714" cy="4351338"/>
          </a:xfrm>
        </p:spPr>
        <p:txBody>
          <a:bodyPr>
            <a:normAutofit fontScale="92500" lnSpcReduction="10000"/>
          </a:bodyPr>
          <a:lstStyle/>
          <a:p>
            <a:r>
              <a:rPr lang="en-US" dirty="0"/>
              <a:t>Finalist KEMs/PKEs</a:t>
            </a:r>
          </a:p>
          <a:p>
            <a:pPr lvl="1"/>
            <a:r>
              <a:rPr lang="en-US" dirty="0" err="1"/>
              <a:t>Kyber</a:t>
            </a:r>
            <a:r>
              <a:rPr lang="en-US" dirty="0"/>
              <a:t> (MLWE lattice)</a:t>
            </a:r>
          </a:p>
          <a:p>
            <a:pPr lvl="1"/>
            <a:r>
              <a:rPr lang="en-US" dirty="0"/>
              <a:t>Saber (MLWR lattice)</a:t>
            </a:r>
          </a:p>
          <a:p>
            <a:pPr lvl="1"/>
            <a:r>
              <a:rPr lang="en-US" dirty="0"/>
              <a:t>NTRU (NTRU lattice)</a:t>
            </a:r>
          </a:p>
          <a:p>
            <a:pPr lvl="1"/>
            <a:r>
              <a:rPr lang="en-US" dirty="0"/>
              <a:t>Classic </a:t>
            </a:r>
            <a:r>
              <a:rPr lang="en-US" dirty="0" err="1"/>
              <a:t>McEliece</a:t>
            </a:r>
            <a:r>
              <a:rPr lang="en-US" dirty="0"/>
              <a:t> (</a:t>
            </a:r>
            <a:r>
              <a:rPr lang="en-US" dirty="0" err="1"/>
              <a:t>Goppa</a:t>
            </a:r>
            <a:r>
              <a:rPr lang="en-US" dirty="0"/>
              <a:t> Codes)</a:t>
            </a:r>
          </a:p>
          <a:p>
            <a:pPr lvl="1"/>
            <a:endParaRPr lang="en-US" dirty="0"/>
          </a:p>
          <a:p>
            <a:r>
              <a:rPr lang="en-US" dirty="0"/>
              <a:t>Alternate KEMs/PKEs</a:t>
            </a:r>
          </a:p>
          <a:p>
            <a:pPr lvl="1"/>
            <a:r>
              <a:rPr lang="en-US" dirty="0" err="1"/>
              <a:t>FrodoKEM</a:t>
            </a:r>
            <a:r>
              <a:rPr lang="en-US" dirty="0"/>
              <a:t> (LWE lattice, unstructured)</a:t>
            </a:r>
          </a:p>
          <a:p>
            <a:pPr lvl="1"/>
            <a:r>
              <a:rPr lang="en-US" dirty="0" err="1"/>
              <a:t>NTRUprime</a:t>
            </a:r>
            <a:r>
              <a:rPr lang="en-US" dirty="0"/>
              <a:t> (NTRU/RLWR lattice)</a:t>
            </a:r>
          </a:p>
          <a:p>
            <a:pPr lvl="1"/>
            <a:r>
              <a:rPr lang="en-US" dirty="0"/>
              <a:t>SIKE (Isogeny)</a:t>
            </a:r>
          </a:p>
          <a:p>
            <a:pPr lvl="1"/>
            <a:r>
              <a:rPr lang="en-US" dirty="0"/>
              <a:t>BIKE (short Hamming Codes)</a:t>
            </a:r>
          </a:p>
          <a:p>
            <a:pPr lvl="1"/>
            <a:r>
              <a:rPr lang="en-US" dirty="0"/>
              <a:t>HQC (short Hamming Codes)</a:t>
            </a:r>
          </a:p>
        </p:txBody>
      </p:sp>
      <p:sp>
        <p:nvSpPr>
          <p:cNvPr id="4" name="Content Placeholder 2"/>
          <p:cNvSpPr txBox="1">
            <a:spLocks/>
          </p:cNvSpPr>
          <p:nvPr/>
        </p:nvSpPr>
        <p:spPr>
          <a:xfrm>
            <a:off x="6008914" y="1822450"/>
            <a:ext cx="51707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Finalist Signatures</a:t>
            </a:r>
          </a:p>
          <a:p>
            <a:pPr lvl="1"/>
            <a:r>
              <a:rPr lang="en-US" dirty="0" err="1"/>
              <a:t>Dilithium</a:t>
            </a:r>
            <a:r>
              <a:rPr lang="en-US" dirty="0"/>
              <a:t> (MLWE Fiat-Shamir)</a:t>
            </a:r>
          </a:p>
          <a:p>
            <a:pPr lvl="1"/>
            <a:r>
              <a:rPr lang="en-US" dirty="0"/>
              <a:t>Falcon (NTRU Hash-and-Sign)</a:t>
            </a:r>
          </a:p>
          <a:p>
            <a:pPr lvl="1"/>
            <a:r>
              <a:rPr lang="en-US" dirty="0"/>
              <a:t>Rainbow (UOV Multivariate)</a:t>
            </a:r>
          </a:p>
          <a:p>
            <a:pPr lvl="1"/>
            <a:endParaRPr lang="en-US" dirty="0"/>
          </a:p>
          <a:p>
            <a:r>
              <a:rPr lang="en-US" dirty="0"/>
              <a:t>Alternate Signatures</a:t>
            </a:r>
          </a:p>
          <a:p>
            <a:pPr lvl="1"/>
            <a:r>
              <a:rPr lang="en-US" dirty="0"/>
              <a:t>SPHINCS+ (hash-based)</a:t>
            </a:r>
          </a:p>
          <a:p>
            <a:pPr lvl="1"/>
            <a:r>
              <a:rPr lang="en-US" dirty="0"/>
              <a:t>Picnic (MPC-in-the-head </a:t>
            </a:r>
            <a:r>
              <a:rPr lang="en-US" dirty="0" err="1"/>
              <a:t>ZKPoK</a:t>
            </a:r>
            <a:r>
              <a:rPr lang="en-US" dirty="0"/>
              <a:t>)</a:t>
            </a:r>
          </a:p>
          <a:p>
            <a:pPr lvl="1"/>
            <a:r>
              <a:rPr lang="en-US" dirty="0" err="1"/>
              <a:t>GeMSS</a:t>
            </a:r>
            <a:r>
              <a:rPr lang="en-US" dirty="0"/>
              <a:t> (</a:t>
            </a:r>
            <a:r>
              <a:rPr lang="en-US" dirty="0" err="1"/>
              <a:t>HEv</a:t>
            </a:r>
            <a:r>
              <a:rPr lang="en-US" dirty="0"/>
              <a:t>- Multivariate)</a:t>
            </a:r>
          </a:p>
        </p:txBody>
      </p:sp>
    </p:spTree>
    <p:extLst>
      <p:ext uri="{BB962C8B-B14F-4D97-AF65-F5344CB8AC3E}">
        <p14:creationId xmlns:p14="http://schemas.microsoft.com/office/powerpoint/2010/main" val="1528875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77AEB-0540-FA4C-86C8-1A68F3285A36}"/>
              </a:ext>
            </a:extLst>
          </p:cNvPr>
          <p:cNvPicPr>
            <a:picLocks noChangeAspect="1"/>
          </p:cNvPicPr>
          <p:nvPr/>
        </p:nvPicPr>
        <p:blipFill>
          <a:blip r:embed="rId2"/>
          <a:stretch>
            <a:fillRect/>
          </a:stretch>
        </p:blipFill>
        <p:spPr>
          <a:xfrm>
            <a:off x="1129566" y="1161208"/>
            <a:ext cx="9448503" cy="5226050"/>
          </a:xfrm>
          <a:prstGeom prst="rect">
            <a:avLst/>
          </a:prstGeom>
        </p:spPr>
      </p:pic>
      <p:sp>
        <p:nvSpPr>
          <p:cNvPr id="3" name="Title 1">
            <a:extLst>
              <a:ext uri="{FF2B5EF4-FFF2-40B4-BE49-F238E27FC236}">
                <a16:creationId xmlns:a16="http://schemas.microsoft.com/office/drawing/2014/main" id="{81AF391E-FBB4-4108-9BF0-D911B8D407D4}"/>
              </a:ext>
            </a:extLst>
          </p:cNvPr>
          <p:cNvSpPr>
            <a:spLocks noGrp="1"/>
          </p:cNvSpPr>
          <p:nvPr>
            <p:ph type="title"/>
          </p:nvPr>
        </p:nvSpPr>
        <p:spPr>
          <a:xfrm>
            <a:off x="838200" y="365125"/>
            <a:ext cx="10515600" cy="1006475"/>
          </a:xfrm>
        </p:spPr>
        <p:txBody>
          <a:bodyPr>
            <a:normAutofit fontScale="90000"/>
          </a:bodyPr>
          <a:lstStyle/>
          <a:p>
            <a:r>
              <a:rPr lang="en-US" dirty="0"/>
              <a:t>The 2</a:t>
            </a:r>
            <a:r>
              <a:rPr lang="en-US" baseline="30000" dirty="0"/>
              <a:t>nd</a:t>
            </a:r>
            <a:r>
              <a:rPr lang="en-US" dirty="0"/>
              <a:t> Round candidates.. and NIST’s selections</a:t>
            </a:r>
          </a:p>
        </p:txBody>
      </p:sp>
      <p:cxnSp>
        <p:nvCxnSpPr>
          <p:cNvPr id="4" name="Straight Connector 3"/>
          <p:cNvCxnSpPr/>
          <p:nvPr/>
        </p:nvCxnSpPr>
        <p:spPr>
          <a:xfrm>
            <a:off x="1045029" y="2341984"/>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p:cNvCxnSpPr/>
          <p:nvPr/>
        </p:nvCxnSpPr>
        <p:spPr>
          <a:xfrm>
            <a:off x="1045029" y="2625013"/>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a:off x="1045029" y="2876939"/>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a:off x="1045029" y="3128866"/>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1045029" y="4939004"/>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a:off x="1045029" y="5704115"/>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1045029" y="5965372"/>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1045029" y="6226629"/>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6515878" y="1841241"/>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6515878" y="4164563"/>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6515878" y="3380792"/>
            <a:ext cx="3946849"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6515878" y="4960647"/>
            <a:ext cx="3710473" cy="1200329"/>
          </a:xfrm>
          <a:prstGeom prst="rect">
            <a:avLst/>
          </a:prstGeom>
          <a:noFill/>
        </p:spPr>
        <p:txBody>
          <a:bodyPr wrap="square" rtlCol="0">
            <a:spAutoFit/>
          </a:bodyPr>
          <a:lstStyle/>
          <a:p>
            <a:r>
              <a:rPr lang="en-US" sz="2400" dirty="0"/>
              <a:t> </a:t>
            </a:r>
            <a:r>
              <a:rPr lang="en-US" sz="2400" dirty="0">
                <a:solidFill>
                  <a:srgbClr val="FF0000"/>
                </a:solidFill>
              </a:rPr>
              <a:t>Eliminated in RED</a:t>
            </a:r>
          </a:p>
          <a:p>
            <a:r>
              <a:rPr lang="en-US" sz="2400" dirty="0">
                <a:solidFill>
                  <a:srgbClr val="FFC000"/>
                </a:solidFill>
              </a:rPr>
              <a:t> Alternates in ORANGE</a:t>
            </a:r>
            <a:r>
              <a:rPr lang="en-US" sz="2400" dirty="0">
                <a:solidFill>
                  <a:srgbClr val="FF0000"/>
                </a:solidFill>
              </a:rPr>
              <a:t>   </a:t>
            </a:r>
          </a:p>
          <a:p>
            <a:r>
              <a:rPr lang="en-US" sz="2400" dirty="0">
                <a:solidFill>
                  <a:srgbClr val="FF0000"/>
                </a:solidFill>
              </a:rPr>
              <a:t> </a:t>
            </a:r>
            <a:r>
              <a:rPr lang="en-US" sz="2400" dirty="0">
                <a:solidFill>
                  <a:srgbClr val="00B050"/>
                </a:solidFill>
              </a:rPr>
              <a:t>Finalists in GREEN</a:t>
            </a:r>
          </a:p>
        </p:txBody>
      </p:sp>
      <p:sp>
        <p:nvSpPr>
          <p:cNvPr id="17" name="Rectangle 16"/>
          <p:cNvSpPr/>
          <p:nvPr/>
        </p:nvSpPr>
        <p:spPr>
          <a:xfrm>
            <a:off x="6606073" y="4994689"/>
            <a:ext cx="2836507" cy="1132243"/>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6595832" y="2449178"/>
            <a:ext cx="3285286" cy="583271"/>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ectangle 18"/>
          <p:cNvSpPr/>
          <p:nvPr/>
        </p:nvSpPr>
        <p:spPr>
          <a:xfrm>
            <a:off x="6595832" y="3790348"/>
            <a:ext cx="3285286" cy="241938"/>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ectangle 19"/>
          <p:cNvSpPr/>
          <p:nvPr/>
        </p:nvSpPr>
        <p:spPr>
          <a:xfrm>
            <a:off x="1129566" y="1981860"/>
            <a:ext cx="3285286" cy="241938"/>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ectangle 20"/>
          <p:cNvSpPr/>
          <p:nvPr/>
        </p:nvSpPr>
        <p:spPr>
          <a:xfrm>
            <a:off x="1129566" y="3516522"/>
            <a:ext cx="3371182" cy="273826"/>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1129565" y="5064135"/>
            <a:ext cx="4095577" cy="536349"/>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ectangle 22"/>
          <p:cNvSpPr/>
          <p:nvPr/>
        </p:nvSpPr>
        <p:spPr>
          <a:xfrm>
            <a:off x="1129566" y="4011627"/>
            <a:ext cx="3549312" cy="301231"/>
          </a:xfrm>
          <a:prstGeom prst="rect">
            <a:avLst/>
          </a:prstGeom>
          <a:noFill/>
          <a:ln w="28575">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Right Arrow 23"/>
          <p:cNvSpPr/>
          <p:nvPr/>
        </p:nvSpPr>
        <p:spPr>
          <a:xfrm>
            <a:off x="824346" y="1468912"/>
            <a:ext cx="220683" cy="207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Right Arrow 24"/>
          <p:cNvSpPr/>
          <p:nvPr/>
        </p:nvSpPr>
        <p:spPr>
          <a:xfrm>
            <a:off x="824345" y="1678380"/>
            <a:ext cx="220683" cy="207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Right Arrow 25"/>
          <p:cNvSpPr/>
          <p:nvPr/>
        </p:nvSpPr>
        <p:spPr>
          <a:xfrm>
            <a:off x="824344" y="3271125"/>
            <a:ext cx="220683" cy="207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7" name="Right Arrow 26"/>
          <p:cNvSpPr/>
          <p:nvPr/>
        </p:nvSpPr>
        <p:spPr>
          <a:xfrm>
            <a:off x="824343" y="4576479"/>
            <a:ext cx="220683" cy="207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Right Arrow 27"/>
          <p:cNvSpPr/>
          <p:nvPr/>
        </p:nvSpPr>
        <p:spPr>
          <a:xfrm>
            <a:off x="6295195" y="1472212"/>
            <a:ext cx="220683" cy="207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Right Arrow 28"/>
          <p:cNvSpPr/>
          <p:nvPr/>
        </p:nvSpPr>
        <p:spPr>
          <a:xfrm>
            <a:off x="6295195" y="1983845"/>
            <a:ext cx="220683" cy="207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Right Arrow 29"/>
          <p:cNvSpPr/>
          <p:nvPr/>
        </p:nvSpPr>
        <p:spPr>
          <a:xfrm>
            <a:off x="6295194" y="3549526"/>
            <a:ext cx="220683" cy="207818"/>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73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3</a:t>
            </a:r>
            <a:r>
              <a:rPr lang="en-US" baseline="30000" dirty="0"/>
              <a:t>rd</a:t>
            </a:r>
            <a:r>
              <a:rPr lang="en-US" dirty="0"/>
              <a:t> Round – Finalists and Alternates</a:t>
            </a:r>
          </a:p>
        </p:txBody>
      </p:sp>
      <p:sp>
        <p:nvSpPr>
          <p:cNvPr id="3" name="Content Placeholder 2"/>
          <p:cNvSpPr>
            <a:spLocks noGrp="1"/>
          </p:cNvSpPr>
          <p:nvPr>
            <p:ph idx="1"/>
          </p:nvPr>
        </p:nvSpPr>
        <p:spPr>
          <a:xfrm>
            <a:off x="838200" y="1825625"/>
            <a:ext cx="5170714" cy="4351338"/>
          </a:xfrm>
        </p:spPr>
        <p:txBody>
          <a:bodyPr>
            <a:normAutofit fontScale="92500" lnSpcReduction="10000"/>
          </a:bodyPr>
          <a:lstStyle/>
          <a:p>
            <a:r>
              <a:rPr lang="en-US" dirty="0"/>
              <a:t>Finalist KEMs/PKEs</a:t>
            </a:r>
          </a:p>
          <a:p>
            <a:pPr lvl="1"/>
            <a:r>
              <a:rPr lang="en-US" dirty="0" err="1"/>
              <a:t>Kyber</a:t>
            </a:r>
            <a:r>
              <a:rPr lang="en-US" dirty="0"/>
              <a:t> (MLWE lattice)</a:t>
            </a:r>
          </a:p>
          <a:p>
            <a:pPr lvl="1"/>
            <a:r>
              <a:rPr lang="en-US" dirty="0"/>
              <a:t>Saber (MLWR lattice)</a:t>
            </a:r>
          </a:p>
          <a:p>
            <a:pPr lvl="1"/>
            <a:r>
              <a:rPr lang="en-US" dirty="0"/>
              <a:t>NTRU (NTRU lattice)</a:t>
            </a:r>
          </a:p>
          <a:p>
            <a:pPr lvl="1"/>
            <a:r>
              <a:rPr lang="en-US" dirty="0"/>
              <a:t>Classic </a:t>
            </a:r>
            <a:r>
              <a:rPr lang="en-US" dirty="0" err="1"/>
              <a:t>McEliece</a:t>
            </a:r>
            <a:r>
              <a:rPr lang="en-US" dirty="0"/>
              <a:t> (</a:t>
            </a:r>
            <a:r>
              <a:rPr lang="en-US" dirty="0" err="1"/>
              <a:t>Goppa</a:t>
            </a:r>
            <a:r>
              <a:rPr lang="en-US" dirty="0"/>
              <a:t> Codes)</a:t>
            </a:r>
          </a:p>
          <a:p>
            <a:pPr lvl="1"/>
            <a:endParaRPr lang="en-US" dirty="0"/>
          </a:p>
          <a:p>
            <a:r>
              <a:rPr lang="en-US" dirty="0"/>
              <a:t>Alternate KEMs/PKEs</a:t>
            </a:r>
          </a:p>
          <a:p>
            <a:pPr lvl="1"/>
            <a:r>
              <a:rPr lang="en-US" dirty="0" err="1"/>
              <a:t>FrodoKEM</a:t>
            </a:r>
            <a:r>
              <a:rPr lang="en-US" dirty="0"/>
              <a:t> (LWE lattice, unstructured)</a:t>
            </a:r>
          </a:p>
          <a:p>
            <a:pPr lvl="1"/>
            <a:r>
              <a:rPr lang="en-US" dirty="0" err="1"/>
              <a:t>NTRUprime</a:t>
            </a:r>
            <a:r>
              <a:rPr lang="en-US" dirty="0"/>
              <a:t> (NTRU/RLWR lattice)</a:t>
            </a:r>
          </a:p>
          <a:p>
            <a:pPr lvl="1"/>
            <a:r>
              <a:rPr lang="en-US" dirty="0"/>
              <a:t>SIKE (Isogeny)</a:t>
            </a:r>
          </a:p>
          <a:p>
            <a:pPr lvl="1"/>
            <a:r>
              <a:rPr lang="en-US" dirty="0"/>
              <a:t>BIKE (short Hamming Codes)</a:t>
            </a:r>
          </a:p>
          <a:p>
            <a:pPr lvl="1"/>
            <a:r>
              <a:rPr lang="en-US" dirty="0"/>
              <a:t>HQC (short Hamming Codes)</a:t>
            </a:r>
          </a:p>
        </p:txBody>
      </p:sp>
      <p:sp>
        <p:nvSpPr>
          <p:cNvPr id="4" name="Content Placeholder 2"/>
          <p:cNvSpPr txBox="1">
            <a:spLocks/>
          </p:cNvSpPr>
          <p:nvPr/>
        </p:nvSpPr>
        <p:spPr>
          <a:xfrm>
            <a:off x="6008914" y="1822450"/>
            <a:ext cx="517071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Finalist Signatures</a:t>
            </a:r>
          </a:p>
          <a:p>
            <a:pPr lvl="1"/>
            <a:r>
              <a:rPr lang="en-US" dirty="0" err="1"/>
              <a:t>Dilithium</a:t>
            </a:r>
            <a:r>
              <a:rPr lang="en-US" dirty="0"/>
              <a:t> (MLWE Fiat-Shamir)</a:t>
            </a:r>
          </a:p>
          <a:p>
            <a:pPr lvl="1"/>
            <a:r>
              <a:rPr lang="en-US" dirty="0"/>
              <a:t>Falcon (NTRU Hash-and-Sign)</a:t>
            </a:r>
          </a:p>
          <a:p>
            <a:pPr lvl="1"/>
            <a:r>
              <a:rPr lang="en-US" dirty="0"/>
              <a:t>Rainbow (UOV Multivariate)</a:t>
            </a:r>
          </a:p>
          <a:p>
            <a:pPr lvl="1"/>
            <a:endParaRPr lang="en-US" dirty="0"/>
          </a:p>
          <a:p>
            <a:r>
              <a:rPr lang="en-US" dirty="0"/>
              <a:t>Alternate Signatures</a:t>
            </a:r>
          </a:p>
          <a:p>
            <a:pPr lvl="1"/>
            <a:r>
              <a:rPr lang="en-US" dirty="0"/>
              <a:t>SPHINCS+ (hash-based)</a:t>
            </a:r>
          </a:p>
          <a:p>
            <a:pPr lvl="1"/>
            <a:r>
              <a:rPr lang="en-US" dirty="0"/>
              <a:t>Picnic (MPC-in-the-head </a:t>
            </a:r>
            <a:r>
              <a:rPr lang="en-US" dirty="0" err="1"/>
              <a:t>ZKPoK</a:t>
            </a:r>
            <a:r>
              <a:rPr lang="en-US" dirty="0"/>
              <a:t>)</a:t>
            </a:r>
          </a:p>
          <a:p>
            <a:pPr lvl="1"/>
            <a:r>
              <a:rPr lang="en-US" dirty="0" err="1"/>
              <a:t>GeMSS</a:t>
            </a:r>
            <a:r>
              <a:rPr lang="en-US" dirty="0"/>
              <a:t> (</a:t>
            </a:r>
            <a:r>
              <a:rPr lang="en-US" dirty="0" err="1"/>
              <a:t>HEv</a:t>
            </a:r>
            <a:r>
              <a:rPr lang="en-US" dirty="0"/>
              <a:t>- Multivariate)</a:t>
            </a:r>
          </a:p>
        </p:txBody>
      </p:sp>
    </p:spTree>
    <p:extLst>
      <p:ext uri="{BB962C8B-B14F-4D97-AF65-F5344CB8AC3E}">
        <p14:creationId xmlns:p14="http://schemas.microsoft.com/office/powerpoint/2010/main" val="2070406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talk</a:t>
            </a:r>
          </a:p>
        </p:txBody>
      </p:sp>
      <p:sp>
        <p:nvSpPr>
          <p:cNvPr id="3" name="Content Placeholder 2"/>
          <p:cNvSpPr>
            <a:spLocks noGrp="1"/>
          </p:cNvSpPr>
          <p:nvPr>
            <p:ph idx="1"/>
          </p:nvPr>
        </p:nvSpPr>
        <p:spPr/>
        <p:txBody>
          <a:bodyPr>
            <a:normAutofit/>
          </a:bodyPr>
          <a:lstStyle/>
          <a:p>
            <a:r>
              <a:rPr lang="en-US" dirty="0"/>
              <a:t>“Quick” survey of 2</a:t>
            </a:r>
            <a:r>
              <a:rPr lang="en-US" baseline="30000" dirty="0"/>
              <a:t>nd</a:t>
            </a:r>
            <a:r>
              <a:rPr lang="en-US" dirty="0"/>
              <a:t> Round candidates</a:t>
            </a:r>
          </a:p>
          <a:p>
            <a:pPr marL="0" indent="0">
              <a:buNone/>
            </a:pPr>
            <a:endParaRPr lang="en-US" dirty="0"/>
          </a:p>
          <a:p>
            <a:r>
              <a:rPr lang="en-US" dirty="0"/>
              <a:t>How the 3</a:t>
            </a:r>
            <a:r>
              <a:rPr lang="en-US" baseline="30000" dirty="0"/>
              <a:t>rd</a:t>
            </a:r>
            <a:r>
              <a:rPr lang="en-US" dirty="0"/>
              <a:t> Round decisions were made </a:t>
            </a:r>
            <a:r>
              <a:rPr lang="en-US" sz="2400" dirty="0"/>
              <a:t>(as I recall things a month later)</a:t>
            </a:r>
          </a:p>
          <a:p>
            <a:endParaRPr lang="en-US" dirty="0"/>
          </a:p>
          <a:p>
            <a:r>
              <a:rPr lang="en-US" dirty="0"/>
              <a:t>Open questions for the 3</a:t>
            </a:r>
            <a:r>
              <a:rPr lang="en-US" baseline="30000" dirty="0"/>
              <a:t>rd</a:t>
            </a:r>
            <a:r>
              <a:rPr lang="en-US" dirty="0"/>
              <a:t> Round:</a:t>
            </a:r>
          </a:p>
          <a:p>
            <a:pPr marL="0" indent="0">
              <a:buNone/>
            </a:pPr>
            <a:r>
              <a:rPr lang="en-US" dirty="0"/>
              <a:t>      </a:t>
            </a:r>
            <a:r>
              <a:rPr lang="en-US" sz="2400" u="sng" dirty="0"/>
              <a:t>In terms of standards-selection decision-making</a:t>
            </a:r>
            <a:r>
              <a:rPr lang="en-US" sz="2400" dirty="0"/>
              <a:t>…</a:t>
            </a:r>
          </a:p>
          <a:p>
            <a:pPr lvl="1"/>
            <a:r>
              <a:rPr lang="en-US" dirty="0"/>
              <a:t>What major issues need to be resolved w.r.t. the Alternates?</a:t>
            </a:r>
          </a:p>
          <a:p>
            <a:pPr lvl="1"/>
            <a:r>
              <a:rPr lang="en-US" dirty="0"/>
              <a:t>What major issues need to be resolved w.r.t. the Finalists?</a:t>
            </a:r>
          </a:p>
        </p:txBody>
      </p:sp>
    </p:spTree>
    <p:extLst>
      <p:ext uri="{BB962C8B-B14F-4D97-AF65-F5344CB8AC3E}">
        <p14:creationId xmlns:p14="http://schemas.microsoft.com/office/powerpoint/2010/main" val="71240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0EB7-4515-6D48-A676-F565336718C7}"/>
              </a:ext>
            </a:extLst>
          </p:cNvPr>
          <p:cNvSpPr>
            <a:spLocks noGrp="1"/>
          </p:cNvSpPr>
          <p:nvPr>
            <p:ph type="title"/>
          </p:nvPr>
        </p:nvSpPr>
        <p:spPr>
          <a:xfrm>
            <a:off x="838200" y="295365"/>
            <a:ext cx="10515600" cy="771344"/>
          </a:xfrm>
        </p:spPr>
        <p:txBody>
          <a:bodyPr/>
          <a:lstStyle/>
          <a:p>
            <a:r>
              <a:rPr lang="en-US" u="sng" dirty="0"/>
              <a:t>Preamble</a:t>
            </a:r>
            <a:r>
              <a:rPr lang="en-US" dirty="0"/>
              <a:t>: NIST PQC’s Evaluation Criteria	</a:t>
            </a:r>
          </a:p>
        </p:txBody>
      </p:sp>
      <p:sp>
        <p:nvSpPr>
          <p:cNvPr id="3" name="Content Placeholder 2">
            <a:extLst>
              <a:ext uri="{FF2B5EF4-FFF2-40B4-BE49-F238E27FC236}">
                <a16:creationId xmlns:a16="http://schemas.microsoft.com/office/drawing/2014/main" id="{24252995-54F2-684F-86A5-50957ED460FC}"/>
              </a:ext>
            </a:extLst>
          </p:cNvPr>
          <p:cNvSpPr>
            <a:spLocks noGrp="1"/>
          </p:cNvSpPr>
          <p:nvPr>
            <p:ph idx="1"/>
          </p:nvPr>
        </p:nvSpPr>
        <p:spPr>
          <a:xfrm>
            <a:off x="431073" y="1066708"/>
            <a:ext cx="11312435" cy="5360217"/>
          </a:xfrm>
        </p:spPr>
        <p:txBody>
          <a:bodyPr numCol="2">
            <a:normAutofit/>
          </a:bodyPr>
          <a:lstStyle/>
          <a:p>
            <a:pPr marL="514350" indent="-514350">
              <a:buFont typeface="+mj-lt"/>
              <a:buAutoNum type="arabicPeriod"/>
            </a:pPr>
            <a:r>
              <a:rPr lang="en-US" dirty="0"/>
              <a:t>Security</a:t>
            </a:r>
          </a:p>
          <a:p>
            <a:pPr lvl="1"/>
            <a:r>
              <a:rPr lang="en-US" dirty="0"/>
              <a:t>Security levels offered</a:t>
            </a:r>
          </a:p>
          <a:p>
            <a:pPr lvl="1"/>
            <a:r>
              <a:rPr lang="en-US" dirty="0"/>
              <a:t>(confidence in) security proof</a:t>
            </a:r>
          </a:p>
          <a:p>
            <a:pPr lvl="1"/>
            <a:r>
              <a:rPr lang="en-US" dirty="0"/>
              <a:t>Any attacks</a:t>
            </a:r>
          </a:p>
          <a:p>
            <a:pPr lvl="1"/>
            <a:r>
              <a:rPr lang="en-US" dirty="0"/>
              <a:t>Classical/quantum complexity</a:t>
            </a:r>
          </a:p>
          <a:p>
            <a:pPr marL="514350" indent="-514350">
              <a:buFont typeface="+mj-lt"/>
              <a:buAutoNum type="arabicPeriod"/>
            </a:pPr>
            <a:r>
              <a:rPr lang="en-US" dirty="0"/>
              <a:t>Performance</a:t>
            </a:r>
          </a:p>
          <a:p>
            <a:pPr lvl="1"/>
            <a:r>
              <a:rPr lang="en-US" dirty="0"/>
              <a:t>Size of parameters</a:t>
            </a:r>
          </a:p>
          <a:p>
            <a:pPr lvl="1"/>
            <a:r>
              <a:rPr lang="en-US" dirty="0"/>
              <a:t>Efficiency of </a:t>
            </a:r>
            <a:r>
              <a:rPr lang="en-US" dirty="0" err="1"/>
              <a:t>KeyGen</a:t>
            </a:r>
            <a:r>
              <a:rPr lang="en-US" dirty="0"/>
              <a:t>, Enc/Dec, Sign/Verify </a:t>
            </a:r>
          </a:p>
          <a:p>
            <a:pPr lvl="2"/>
            <a:r>
              <a:rPr lang="en-US" dirty="0"/>
              <a:t>Software and Hardware</a:t>
            </a:r>
          </a:p>
          <a:p>
            <a:pPr lvl="1"/>
            <a:r>
              <a:rPr lang="en-US" dirty="0"/>
              <a:t>Decryption failures</a:t>
            </a:r>
          </a:p>
          <a:p>
            <a:pPr marL="514350" indent="-514350">
              <a:buFont typeface="+mj-lt"/>
              <a:buAutoNum type="arabicPeriod"/>
            </a:pPr>
            <a:endParaRPr lang="en-US" dirty="0"/>
          </a:p>
          <a:p>
            <a:pPr marL="514350" indent="-514350">
              <a:buFont typeface="+mj-lt"/>
              <a:buAutoNum type="arabicPeriod"/>
            </a:pPr>
            <a:r>
              <a:rPr lang="en-US" dirty="0"/>
              <a:t>Algorithm and implementation characteristics</a:t>
            </a:r>
          </a:p>
          <a:p>
            <a:pPr lvl="1"/>
            <a:r>
              <a:rPr lang="en-US" dirty="0"/>
              <a:t>Advantages and disadvantages</a:t>
            </a:r>
          </a:p>
          <a:p>
            <a:pPr lvl="1"/>
            <a:r>
              <a:rPr lang="en-US" dirty="0"/>
              <a:t>IP issues</a:t>
            </a:r>
          </a:p>
          <a:p>
            <a:pPr lvl="1"/>
            <a:r>
              <a:rPr lang="en-US" dirty="0"/>
              <a:t>Side channel resistance</a:t>
            </a:r>
          </a:p>
          <a:p>
            <a:pPr lvl="2"/>
            <a:r>
              <a:rPr lang="en-US" dirty="0"/>
              <a:t>Constant time code?</a:t>
            </a:r>
          </a:p>
          <a:p>
            <a:pPr lvl="1"/>
            <a:r>
              <a:rPr lang="en-US" dirty="0"/>
              <a:t>Simplicity and clarity of documentation</a:t>
            </a:r>
          </a:p>
          <a:p>
            <a:pPr lvl="1"/>
            <a:r>
              <a:rPr lang="en-US" dirty="0"/>
              <a:t>Flexible</a:t>
            </a:r>
          </a:p>
          <a:p>
            <a:pPr marL="514350" indent="-514350">
              <a:buFont typeface="+mj-lt"/>
              <a:buAutoNum type="arabicPeriod"/>
            </a:pPr>
            <a:r>
              <a:rPr lang="en-US" dirty="0"/>
              <a:t>Other</a:t>
            </a:r>
          </a:p>
          <a:p>
            <a:pPr lvl="1"/>
            <a:r>
              <a:rPr lang="en-US" dirty="0"/>
              <a:t>Round 2 changes</a:t>
            </a:r>
          </a:p>
          <a:p>
            <a:pPr lvl="1"/>
            <a:r>
              <a:rPr lang="en-US" dirty="0"/>
              <a:t>Official comments/</a:t>
            </a:r>
            <a:r>
              <a:rPr lang="en-US" dirty="0" err="1"/>
              <a:t>pqc</a:t>
            </a:r>
            <a:r>
              <a:rPr lang="en-US" dirty="0"/>
              <a:t>-forum discussion</a:t>
            </a:r>
          </a:p>
          <a:p>
            <a:pPr lvl="1"/>
            <a:r>
              <a:rPr lang="en-US" dirty="0"/>
              <a:t>Papers published/presented</a:t>
            </a:r>
          </a:p>
        </p:txBody>
      </p:sp>
    </p:spTree>
    <p:extLst>
      <p:ext uri="{BB962C8B-B14F-4D97-AF65-F5344CB8AC3E}">
        <p14:creationId xmlns:p14="http://schemas.microsoft.com/office/powerpoint/2010/main" val="2200209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D9996FD706934AAFCB679885BF19B5" ma:contentTypeVersion="6" ma:contentTypeDescription="Create a new document." ma:contentTypeScope="" ma:versionID="48fb0b352fde848288514f6acb642c3d">
  <xsd:schema xmlns:xsd="http://www.w3.org/2001/XMLSchema" xmlns:xs="http://www.w3.org/2001/XMLSchema" xmlns:p="http://schemas.microsoft.com/office/2006/metadata/properties" xmlns:ns2="f7e9d680-a682-48c5-af98-cfaa3e3d79c4" xmlns:ns3="cb800bd5-6b29-4b32-a4f1-07942a31945b" targetNamespace="http://schemas.microsoft.com/office/2006/metadata/properties" ma:root="true" ma:fieldsID="b1208023e0aad142cfc394e609770d01" ns2:_="" ns3:_="">
    <xsd:import namespace="f7e9d680-a682-48c5-af98-cfaa3e3d79c4"/>
    <xsd:import namespace="cb800bd5-6b29-4b32-a4f1-07942a3194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9d680-a682-48c5-af98-cfaa3e3d79c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800bd5-6b29-4b32-a4f1-07942a31945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335833-A1F4-4020-88CD-96AE6E803870}">
  <ds:schemaRefs>
    <ds:schemaRef ds:uri="http://schemas.microsoft.com/sharepoint/v3/contenttype/forms"/>
  </ds:schemaRefs>
</ds:datastoreItem>
</file>

<file path=customXml/itemProps2.xml><?xml version="1.0" encoding="utf-8"?>
<ds:datastoreItem xmlns:ds="http://schemas.openxmlformats.org/officeDocument/2006/customXml" ds:itemID="{17A2CE23-BA8D-46A5-9FB9-A5B47F0AD6B3}">
  <ds:schemaRefs>
    <ds:schemaRef ds:uri="http://purl.org/dc/dcmitype/"/>
    <ds:schemaRef ds:uri="http://purl.org/dc/terms/"/>
    <ds:schemaRef ds:uri="http://schemas.microsoft.com/office/2006/metadata/properties"/>
    <ds:schemaRef ds:uri="cb800bd5-6b29-4b32-a4f1-07942a31945b"/>
    <ds:schemaRef ds:uri="http://schemas.microsoft.com/office/2006/documentManagement/types"/>
    <ds:schemaRef ds:uri="f7e9d680-a682-48c5-af98-cfaa3e3d79c4"/>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1A7F7EF9-1409-4CCB-8F0E-6FDB3DAFD1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e9d680-a682-48c5-af98-cfaa3e3d79c4"/>
    <ds:schemaRef ds:uri="cb800bd5-6b29-4b32-a4f1-07942a3194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11644</TotalTime>
  <Words>4767</Words>
  <Application>Microsoft Office PowerPoint</Application>
  <PresentationFormat>Widescreen</PresentationFormat>
  <Paragraphs>567</Paragraphs>
  <Slides>58</Slides>
  <Notes>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Calibri Light</vt:lpstr>
      <vt:lpstr>Cambria Math</vt:lpstr>
      <vt:lpstr>Wingdings</vt:lpstr>
      <vt:lpstr>Office Theme</vt:lpstr>
      <vt:lpstr>Passing the final checkpoint! NIST PQC 3rd round begins</vt:lpstr>
      <vt:lpstr>PowerPoint Presentation</vt:lpstr>
      <vt:lpstr>Where we’re at</vt:lpstr>
      <vt:lpstr>The 2nd Round candidates</vt:lpstr>
      <vt:lpstr>The 2nd Round candidates.. and NIST’s selections</vt:lpstr>
      <vt:lpstr>The 2nd Round candidates.. and NIST’s selections</vt:lpstr>
      <vt:lpstr>The 3rd Round – Finalists and Alternates</vt:lpstr>
      <vt:lpstr>This talk</vt:lpstr>
      <vt:lpstr>Preamble: NIST PQC’s Evaluation Criteria </vt:lpstr>
      <vt:lpstr>Survey of 2nd Round Candidates</vt:lpstr>
      <vt:lpstr>PKE/KEM constructions</vt:lpstr>
      <vt:lpstr>Product LWE</vt:lpstr>
      <vt:lpstr>Quotient LWE</vt:lpstr>
      <vt:lpstr>Design Choices for Product/Quotient LWE</vt:lpstr>
      <vt:lpstr>Metric</vt:lpstr>
      <vt:lpstr>Noise Distribution</vt:lpstr>
      <vt:lpstr>Ring/module structure</vt:lpstr>
      <vt:lpstr>Which ring is the one ring to rule them all?</vt:lpstr>
      <vt:lpstr>Decoding (Principally relevant for cost of side channel resistance)</vt:lpstr>
      <vt:lpstr>Learning with Errors (and its variants)</vt:lpstr>
      <vt:lpstr>Learning with Errors (and its variants)</vt:lpstr>
      <vt:lpstr>Dilithium and qTesla (oh yeah, signatures..)</vt:lpstr>
      <vt:lpstr>Security of LWE (generally)</vt:lpstr>
      <vt:lpstr> </vt:lpstr>
      <vt:lpstr>NIST’s decision process for Round 3</vt:lpstr>
      <vt:lpstr>Reminder: The 2nd Round candidates</vt:lpstr>
      <vt:lpstr>Attacked 2nd Round Candidates </vt:lpstr>
      <vt:lpstr>1) LEDAcrypt</vt:lpstr>
      <vt:lpstr>2) ROLLO</vt:lpstr>
      <vt:lpstr>3) RQC</vt:lpstr>
      <vt:lpstr>4) qTESLA</vt:lpstr>
      <vt:lpstr>5) LUOV</vt:lpstr>
      <vt:lpstr>6) MQDSS</vt:lpstr>
      <vt:lpstr>7) Round5 and LAC</vt:lpstr>
      <vt:lpstr>Ok, let’s recap the decisions!</vt:lpstr>
      <vt:lpstr>Schemes eliminated after Round 2 were..</vt:lpstr>
      <vt:lpstr>NewHope (vs Kyber/MLWE, or Saber/MLWR)</vt:lpstr>
      <vt:lpstr>Three Bears – O! my one truest love..</vt:lpstr>
      <vt:lpstr>Finalists vs Alternates</vt:lpstr>
      <vt:lpstr>The 3rd Round – Finalists and Alternates</vt:lpstr>
      <vt:lpstr>The “first” scheme advanced to Finalist</vt:lpstr>
      <vt:lpstr>The “last” scheme advanced to Finalist</vt:lpstr>
      <vt:lpstr>The other Finalists: It’s a lattice world, baby (Let’s jitter noisily into the future together!)</vt:lpstr>
      <vt:lpstr>About the other Alternates..</vt:lpstr>
      <vt:lpstr>And the last Alternates: SPHINCS+ and Picnic</vt:lpstr>
      <vt:lpstr>Major Questions for Round 3!</vt:lpstr>
      <vt:lpstr>Major questions for Round 3 (there are many more..)</vt:lpstr>
      <vt:lpstr>Major questions for Round 3 (there are many more..)</vt:lpstr>
      <vt:lpstr>Open questions (each of these could be an entire talk..)</vt:lpstr>
      <vt:lpstr>1) Side-channel attacks on PQC</vt:lpstr>
      <vt:lpstr>1) Side-channel attacks on PQC</vt:lpstr>
      <vt:lpstr>2) BIKE decoding analysis</vt:lpstr>
      <vt:lpstr>3) Algebraic attacks on cyclotomics?</vt:lpstr>
      <vt:lpstr>4) CoreSVP vs real-world security</vt:lpstr>
      <vt:lpstr>5) Real-world PQC adoption</vt:lpstr>
      <vt:lpstr>PowerPoint Presentation</vt:lpstr>
      <vt:lpstr>Thanks!</vt:lpstr>
      <vt:lpstr>Q&amp;A Session: Taking all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Winding down the 2nd Round</dc:title>
  <dc:creator>Moody, Dustin (Fed)</dc:creator>
  <cp:lastModifiedBy>Gonzales, Matthew J. (Fed)</cp:lastModifiedBy>
  <cp:revision>87</cp:revision>
  <dcterms:created xsi:type="dcterms:W3CDTF">2020-03-17T13:42:47Z</dcterms:created>
  <dcterms:modified xsi:type="dcterms:W3CDTF">2024-11-13T18:54:48Z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0x0101009CD9996FD706934AAFCB679885BF19B5</vt:lpwstr>
  </property>
</Properties>
</file>